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Roboto Slab"/>
      <p:regular r:id="rId90"/>
      <p:bold r:id="rId91"/>
    </p:embeddedFont>
    <p:embeddedFont>
      <p:font typeface="Caveat"/>
      <p:regular r:id="rId92"/>
      <p:bold r:id="rId93"/>
    </p:embeddedFont>
    <p:embeddedFont>
      <p:font typeface="Roboto"/>
      <p:regular r:id="rId94"/>
      <p:bold r:id="rId95"/>
      <p:italic r:id="rId96"/>
      <p:boldItalic r:id="rId97"/>
    </p:embeddedFont>
    <p:embeddedFont>
      <p:font typeface="Playfair Display"/>
      <p:regular r:id="rId98"/>
      <p:bold r:id="rId99"/>
      <p:italic r:id="rId100"/>
      <p:boldItalic r:id="rId101"/>
    </p:embeddedFont>
    <p:embeddedFont>
      <p:font typeface="Amatic SC"/>
      <p:regular r:id="rId102"/>
      <p:bold r:id="rId103"/>
    </p:embeddedFont>
    <p:embeddedFont>
      <p:font typeface="Lobster"/>
      <p:regular r:id="rId104"/>
    </p:embeddedFont>
    <p:embeddedFont>
      <p:font typeface="Montserrat"/>
      <p:regular r:id="rId105"/>
      <p:bold r:id="rId106"/>
      <p:italic r:id="rId107"/>
      <p:boldItalic r:id="rId108"/>
    </p:embeddedFont>
    <p:embeddedFont>
      <p:font typeface="Oswald"/>
      <p:regular r:id="rId109"/>
      <p:bold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CC01378-8EBE-4D82-8BE2-EA4995AEEF0A}">
  <a:tblStyle styleId="{CCC01378-8EBE-4D82-8BE2-EA4995AEEF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ontserrat-italic.fntdata"/><Relationship Id="rId106" Type="http://schemas.openxmlformats.org/officeDocument/2006/relationships/font" Target="fonts/Montserrat-bold.fntdata"/><Relationship Id="rId105" Type="http://schemas.openxmlformats.org/officeDocument/2006/relationships/font" Target="fonts/Montserrat-regular.fntdata"/><Relationship Id="rId104" Type="http://schemas.openxmlformats.org/officeDocument/2006/relationships/font" Target="fonts/Lobster-regular.fntdata"/><Relationship Id="rId109" Type="http://schemas.openxmlformats.org/officeDocument/2006/relationships/font" Target="fonts/Oswald-regular.fntdata"/><Relationship Id="rId108" Type="http://schemas.openxmlformats.org/officeDocument/2006/relationships/font" Target="fonts/Montserrat-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AmaticSC-bold.fntdata"/><Relationship Id="rId102" Type="http://schemas.openxmlformats.org/officeDocument/2006/relationships/font" Target="fonts/AmaticSC-regular.fntdata"/><Relationship Id="rId101" Type="http://schemas.openxmlformats.org/officeDocument/2006/relationships/font" Target="fonts/PlayfairDisplay-boldItalic.fntdata"/><Relationship Id="rId100" Type="http://schemas.openxmlformats.org/officeDocument/2006/relationships/font" Target="fonts/PlayfairDisplay-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5.xml"/><Relationship Id="rId99" Type="http://schemas.openxmlformats.org/officeDocument/2006/relationships/font" Target="fonts/PlayfairDisplay-bold.fntdata"/><Relationship Id="rId10" Type="http://schemas.openxmlformats.org/officeDocument/2006/relationships/slide" Target="slides/slide4.xml"/><Relationship Id="rId98" Type="http://schemas.openxmlformats.org/officeDocument/2006/relationships/font" Target="fonts/PlayfairDisplay-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Slab-bold.fntdata"/><Relationship Id="rId90" Type="http://schemas.openxmlformats.org/officeDocument/2006/relationships/font" Target="fonts/RobotoSlab-regular.fntdata"/><Relationship Id="rId93" Type="http://schemas.openxmlformats.org/officeDocument/2006/relationships/font" Target="fonts/Caveat-bold.fntdata"/><Relationship Id="rId92" Type="http://schemas.openxmlformats.org/officeDocument/2006/relationships/font" Target="fonts/Caveat-regular.fntdata"/><Relationship Id="rId15" Type="http://schemas.openxmlformats.org/officeDocument/2006/relationships/slide" Target="slides/slide9.xml"/><Relationship Id="rId110" Type="http://schemas.openxmlformats.org/officeDocument/2006/relationships/font" Target="fonts/Oswald-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sm.com/resources/function-point-languages-tabl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6cb592e9c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6cb592e9c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6cb592e9c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6cb592e9c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6cb592e9c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6cb592e9c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6cb592e9c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6cb592e9c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6cb592e9c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cb592e9c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6cb592e9c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6cb592e9c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6cb592e9c_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6cb592e9c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6cb592e9c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6cb592e9c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6cb592e9c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6cb592e9c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6cb592e9c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6cb592e9c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5c5a6295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5c5a6295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6cb592e9c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6cb592e9c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6cb592e9c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6cb592e9c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6cb592e9c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6cb592e9c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6cb592e9c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6cb592e9c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6cb592e9c_5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6cb592e9c_5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6cb592e9c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6cb592e9c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6cb592e9c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6cb592e9c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6cb592e9c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6cb592e9c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https://www.qsm.com/resources/function-point-languages-table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5c5a62958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5c5a62958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5c5a62958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5c5a62958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5c5a6295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5c5a62958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chemeClr val="dk2"/>
              </a:buClr>
              <a:buSzPts val="1100"/>
              <a:buChar char="●"/>
            </a:pPr>
            <a:r>
              <a:rPr b="1" lang="en">
                <a:solidFill>
                  <a:schemeClr val="dk2"/>
                </a:solidFill>
              </a:rPr>
              <a:t>Percentage of people with common mental health problems receiving treatment in 2000, 2007 and 2014</a:t>
            </a:r>
            <a:endParaRPr b="1">
              <a:solidFill>
                <a:schemeClr val="dk2"/>
              </a:solidFill>
            </a:endParaRPr>
          </a:p>
          <a:p>
            <a:pPr indent="-317500" lvl="0" marL="457200" rtl="0" algn="l">
              <a:lnSpc>
                <a:spcPct val="115000"/>
              </a:lnSpc>
              <a:spcBef>
                <a:spcPts val="0"/>
              </a:spcBef>
              <a:spcAft>
                <a:spcPts val="1600"/>
              </a:spcAft>
              <a:buClr>
                <a:schemeClr val="dk2"/>
              </a:buClr>
              <a:buSzPts val="1400"/>
              <a:buChar char="●"/>
            </a:pPr>
            <a:r>
              <a:rPr lang="en">
                <a:solidFill>
                  <a:schemeClr val="dk2"/>
                </a:solidFill>
              </a:rPr>
              <a:t>Increase in awareness: this topic has been brought to forefront in recent times, and has been made mainstream due to its recent popularisation and increasing acceptance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5c5a629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5c5a629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https://www.scrum-institute.org/The_Scrum_Product_Backlog.php</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5c5a6295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5c5a6295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5c5a6295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5c5a6295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6cb592e9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6cb592e9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6cb592e9c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6cb592e9c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5c5a62958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5c5a62958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6ca7fc30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6ca7fc30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5c5a6295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5c5a6295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5c5a62958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5c5a62958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user stories and story points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5c5a62958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5c5a62958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5c5a6295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5c5a6295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Attention given by college authorities: with increasing attention and acceptance, college authorities are now offering free of cost help to their students. Our own college now houses more campus psychologists and has collaborated with RoundGlass which provides an app for campus well being.</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Increasing openness:We’ve had campus wide events where people who have suffered through depression have shared their story. more and more people are sharing their stories and experiences of their struggle, which, for example, can be seen on the instagram page of Dhruva or several other posts of pages related to SNU. Their openness is highly applauded and encourages others. </a:t>
            </a:r>
            <a:endParaRPr>
              <a:solidFill>
                <a:schemeClr val="dk2"/>
              </a:solidFill>
            </a:endParaRPr>
          </a:p>
          <a:p>
            <a:pPr indent="0" lvl="0" marL="457200" rtl="0" algn="l">
              <a:spcBef>
                <a:spcPts val="0"/>
              </a:spcBef>
              <a:spcAft>
                <a:spcPts val="0"/>
              </a:spcAft>
              <a:buClr>
                <a:schemeClr val="dk2"/>
              </a:buClr>
              <a:buSzPts val="1100"/>
              <a:buFont typeface="Arial"/>
              <a:buNone/>
            </a:pPr>
            <a:r>
              <a:rPr lang="en">
                <a:solidFill>
                  <a:schemeClr val="dk2"/>
                </a:solidFill>
              </a:rPr>
              <a:t>All this encouraged us to develop a product that would help students navigate their college life and help them stay mentally healthy.</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5c5a62958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5c5a62958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5c5a62958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5c5a62958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5c5a62958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5c5a62958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Progress on a </a:t>
            </a:r>
            <a:r>
              <a:rPr b="1" lang="en" sz="1200">
                <a:solidFill>
                  <a:srgbClr val="222222"/>
                </a:solidFill>
                <a:highlight>
                  <a:srgbClr val="FFFFFF"/>
                </a:highlight>
              </a:rPr>
              <a:t>Scrum</a:t>
            </a:r>
            <a:r>
              <a:rPr lang="en" sz="1200">
                <a:solidFill>
                  <a:srgbClr val="222222"/>
                </a:solidFill>
                <a:highlight>
                  <a:srgbClr val="FFFFFF"/>
                </a:highlight>
              </a:rPr>
              <a:t> project can be tracked by means of a release </a:t>
            </a:r>
            <a:r>
              <a:rPr b="1" lang="en" sz="1200">
                <a:solidFill>
                  <a:srgbClr val="222222"/>
                </a:solidFill>
                <a:highlight>
                  <a:srgbClr val="FFFFFF"/>
                </a:highlight>
              </a:rPr>
              <a:t>burndown chart</a:t>
            </a:r>
            <a:r>
              <a:rPr lang="en" sz="1200">
                <a:solidFill>
                  <a:srgbClr val="222222"/>
                </a:solidFill>
                <a:highlight>
                  <a:srgbClr val="FFFFFF"/>
                </a:highlight>
              </a:rPr>
              <a:t>. </a:t>
            </a:r>
            <a:endParaRPr sz="1200">
              <a:solidFill>
                <a:srgbClr val="222222"/>
              </a:solidFill>
              <a:highlight>
                <a:srgbClr val="FFFFFF"/>
              </a:highlight>
            </a:endParaRPr>
          </a:p>
          <a:p>
            <a:pPr indent="0" lvl="0" marL="0" rtl="0" algn="l">
              <a:spcBef>
                <a:spcPts val="0"/>
              </a:spcBef>
              <a:spcAft>
                <a:spcPts val="0"/>
              </a:spcAft>
              <a:buNone/>
            </a:pPr>
            <a:r>
              <a:rPr lang="en">
                <a:solidFill>
                  <a:srgbClr val="545454"/>
                </a:solidFill>
                <a:highlight>
                  <a:srgbClr val="FFFFFF"/>
                </a:highlight>
              </a:rPr>
              <a:t>A </a:t>
            </a:r>
            <a:r>
              <a:rPr b="1" lang="en">
                <a:solidFill>
                  <a:srgbClr val="6A6A6A"/>
                </a:solidFill>
                <a:highlight>
                  <a:srgbClr val="FFFFFF"/>
                </a:highlight>
              </a:rPr>
              <a:t>burn down chart</a:t>
            </a:r>
            <a:r>
              <a:rPr lang="en">
                <a:solidFill>
                  <a:srgbClr val="545454"/>
                </a:solidFill>
                <a:highlight>
                  <a:srgbClr val="FFFFFF"/>
                </a:highlight>
              </a:rPr>
              <a:t> is a graphical representation of work left to do versus time.</a:t>
            </a:r>
            <a:endParaRPr>
              <a:solidFill>
                <a:srgbClr val="545454"/>
              </a:solidFill>
              <a:highlight>
                <a:srgbClr val="FFFFFF"/>
              </a:highlight>
            </a:endParaRPr>
          </a:p>
          <a:p>
            <a:pPr indent="0" lvl="0" marL="0" rtl="0" algn="l">
              <a:spcBef>
                <a:spcPts val="0"/>
              </a:spcBef>
              <a:spcAft>
                <a:spcPts val="0"/>
              </a:spcAft>
              <a:buNone/>
            </a:pPr>
            <a:r>
              <a:rPr lang="en" sz="1200">
                <a:solidFill>
                  <a:srgbClr val="222222"/>
                </a:solidFill>
                <a:highlight>
                  <a:srgbClr val="FFFFFF"/>
                </a:highlight>
              </a:rPr>
              <a:t>The ScrumMaster should update the release </a:t>
            </a:r>
            <a:r>
              <a:rPr b="1" lang="en" sz="1200">
                <a:solidFill>
                  <a:srgbClr val="222222"/>
                </a:solidFill>
                <a:highlight>
                  <a:srgbClr val="FFFFFF"/>
                </a:highlight>
              </a:rPr>
              <a:t>burndown chart</a:t>
            </a:r>
            <a:r>
              <a:rPr lang="en" sz="1200">
                <a:solidFill>
                  <a:srgbClr val="222222"/>
                </a:solidFill>
                <a:highlight>
                  <a:srgbClr val="FFFFFF"/>
                </a:highlight>
              </a:rPr>
              <a:t> at the end of each sprint. The horizontal axis of the sprint </a:t>
            </a:r>
            <a:r>
              <a:rPr b="1" lang="en" sz="1200">
                <a:solidFill>
                  <a:srgbClr val="222222"/>
                </a:solidFill>
                <a:highlight>
                  <a:srgbClr val="FFFFFF"/>
                </a:highlight>
              </a:rPr>
              <a:t>burndown chart</a:t>
            </a:r>
            <a:r>
              <a:rPr lang="en" sz="1200">
                <a:solidFill>
                  <a:srgbClr val="222222"/>
                </a:solidFill>
                <a:highlight>
                  <a:srgbClr val="FFFFFF"/>
                </a:highlight>
              </a:rPr>
              <a:t> shows the days; the vertical axis shows the amount of work in terms of hours remaining at the start of each sprint.</a:t>
            </a:r>
            <a:endParaRPr sz="1200">
              <a:solidFill>
                <a:srgbClr val="222222"/>
              </a:solidFill>
              <a:highlight>
                <a:srgbClr val="FFFFFF"/>
              </a:highlight>
            </a:endParaRPr>
          </a:p>
          <a:p>
            <a:pPr indent="0" lvl="0" marL="0" rtl="0" algn="l">
              <a:spcBef>
                <a:spcPts val="0"/>
              </a:spcBef>
              <a:spcAft>
                <a:spcPts val="0"/>
              </a:spcAft>
              <a:buNone/>
            </a:pPr>
            <a:r>
              <a:rPr lang="en" sz="1200">
                <a:solidFill>
                  <a:srgbClr val="222222"/>
                </a:solidFill>
                <a:highlight>
                  <a:srgbClr val="FFFFFF"/>
                </a:highlight>
              </a:rPr>
              <a:t>This sprint duration includes our midsem break; hence the negative deviation from the plan.</a:t>
            </a:r>
            <a:endParaRPr sz="1200">
              <a:solidFill>
                <a:srgbClr val="222222"/>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5c5a62958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5c5a62958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is the sprint we are still working on. It will end on 8 April as mentioned previously. Therefore some of the user stories mentioned here are still incomplete.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5c5a6295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5c5a6295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three user stories and story points criteria is similar to what was done in sprint 1</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5c5a6295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5c5a6295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Chatbox risk: security breach</a:t>
            </a:r>
            <a:endParaRPr/>
          </a:p>
          <a:p>
            <a:pPr indent="0" lvl="0" marL="0" rtl="0" algn="l">
              <a:spcBef>
                <a:spcPts val="0"/>
              </a:spcBef>
              <a:spcAft>
                <a:spcPts val="0"/>
              </a:spcAft>
              <a:buNone/>
            </a:pPr>
            <a:r>
              <a:rPr lang="en"/>
              <a:t>There will be a list of volunteers and their field of expertise in particular mental disorder.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5c5a6295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5c5a6295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Chatbox risk: security breach</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5c5a62958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5c5a62958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a user takes the test and his score indicates that he doesnt need a professional help as of now and he can benefit from some home therapies like doodle therapy and meditation that he can perform on his own and also he is able to directly go to relevant resources on the internet related to that therapy(for example: the uses of the therapy or the directions to perform it).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5c5a62958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5c5a62958_1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6ca7fc3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6ca7fc3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is the sprint we are still working on. It will end on 8 April as mentioned previously. Therefore some of the user stories mentioned here are still incomplete.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5c5a6295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5c5a62958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6ca7fc3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6ca7fc3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three user stories and story points criteria is similar to what was done in sprint 1</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6ca7fc30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6ca7fc30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Chatbox risk: security breach</a:t>
            </a:r>
            <a:endParaRPr/>
          </a:p>
          <a:p>
            <a:pPr indent="0" lvl="0" marL="0" rtl="0" algn="l">
              <a:spcBef>
                <a:spcPts val="0"/>
              </a:spcBef>
              <a:spcAft>
                <a:spcPts val="0"/>
              </a:spcAft>
              <a:buNone/>
            </a:pPr>
            <a:r>
              <a:rPr lang="en"/>
              <a:t>There will be a list of volunteers and their field of expertise in particular mental disorder.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56ca7fc30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6ca7fc30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Chatbox risk: security breach</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6cb592e9c_2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56cb592e9c_2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5c5a6295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5c5a6295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5c5a62958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5c5a62958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5c5a6295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5c5a6295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5c5a6295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5c5a6295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150">
                <a:solidFill>
                  <a:srgbClr val="2C3E50"/>
                </a:solidFill>
                <a:highlight>
                  <a:srgbClr val="FAFAFA"/>
                </a:highlight>
              </a:rPr>
              <a:t>The daily Scrum meeting is a short everyday meeting, ideally during start of the working day. Each team member who works towards the completion of a given sprint needs to participate. During this meeting, each team member should briefly provide the answers of the following three questions:</a:t>
            </a:r>
            <a:endParaRPr sz="1150">
              <a:solidFill>
                <a:srgbClr val="2C3E50"/>
              </a:solidFill>
              <a:highlight>
                <a:srgbClr val="FAFAFA"/>
              </a:highlight>
            </a:endParaRPr>
          </a:p>
          <a:p>
            <a:pPr indent="-301625" lvl="0" marL="457200" rtl="0" algn="l">
              <a:lnSpc>
                <a:spcPct val="115000"/>
              </a:lnSpc>
              <a:spcBef>
                <a:spcPts val="0"/>
              </a:spcBef>
              <a:spcAft>
                <a:spcPts val="0"/>
              </a:spcAft>
              <a:buClr>
                <a:srgbClr val="2C3E50"/>
              </a:buClr>
              <a:buSzPts val="1150"/>
              <a:buChar char="●"/>
            </a:pPr>
            <a:r>
              <a:rPr lang="en" sz="1150">
                <a:solidFill>
                  <a:srgbClr val="2C3E50"/>
                </a:solidFill>
              </a:rPr>
              <a:t>What has he/she accomplished since the last daily Scrum meeting?</a:t>
            </a:r>
            <a:endParaRPr sz="1150">
              <a:solidFill>
                <a:srgbClr val="2C3E50"/>
              </a:solidFill>
            </a:endParaRPr>
          </a:p>
          <a:p>
            <a:pPr indent="-301625" lvl="0" marL="457200" rtl="0" algn="l">
              <a:lnSpc>
                <a:spcPct val="115000"/>
              </a:lnSpc>
              <a:spcBef>
                <a:spcPts val="0"/>
              </a:spcBef>
              <a:spcAft>
                <a:spcPts val="0"/>
              </a:spcAft>
              <a:buClr>
                <a:srgbClr val="2C3E50"/>
              </a:buClr>
              <a:buSzPts val="1150"/>
              <a:buChar char="●"/>
            </a:pPr>
            <a:r>
              <a:rPr lang="en" sz="1150">
                <a:solidFill>
                  <a:srgbClr val="2C3E50"/>
                </a:solidFill>
              </a:rPr>
              <a:t>What is he/she is going to accomplish until the next Scrum meeting?</a:t>
            </a:r>
            <a:endParaRPr sz="1150">
              <a:solidFill>
                <a:srgbClr val="2C3E50"/>
              </a:solidFill>
            </a:endParaRPr>
          </a:p>
          <a:p>
            <a:pPr indent="-301625" lvl="0" marL="457200" rtl="0" algn="l">
              <a:lnSpc>
                <a:spcPct val="115000"/>
              </a:lnSpc>
              <a:spcBef>
                <a:spcPts val="0"/>
              </a:spcBef>
              <a:spcAft>
                <a:spcPts val="0"/>
              </a:spcAft>
              <a:buClr>
                <a:srgbClr val="2C3E50"/>
              </a:buClr>
              <a:buSzPts val="1150"/>
              <a:buChar char="●"/>
            </a:pPr>
            <a:r>
              <a:rPr lang="en" sz="1150">
                <a:solidFill>
                  <a:srgbClr val="2C3E50"/>
                </a:solidFill>
              </a:rPr>
              <a:t>What are the impediments that prevent him/her from accomplishing his/her tasks?</a:t>
            </a:r>
            <a:endParaRPr sz="1150">
              <a:solidFill>
                <a:srgbClr val="2C3E50"/>
              </a:solidFill>
            </a:endParaRPr>
          </a:p>
          <a:p>
            <a:pPr indent="0" lvl="0" marL="0" rtl="0" algn="l">
              <a:lnSpc>
                <a:spcPct val="115000"/>
              </a:lnSpc>
              <a:spcBef>
                <a:spcPts val="800"/>
              </a:spcBef>
              <a:spcAft>
                <a:spcPts val="0"/>
              </a:spcAft>
              <a:buClr>
                <a:schemeClr val="dk2"/>
              </a:buClr>
              <a:buSzPts val="1100"/>
              <a:buFont typeface="Arial"/>
              <a:buNone/>
            </a:pPr>
            <a:r>
              <a:rPr lang="en" sz="1150">
                <a:solidFill>
                  <a:srgbClr val="2C3E50"/>
                </a:solidFill>
                <a:highlight>
                  <a:srgbClr val="FAFAFA"/>
                </a:highlight>
              </a:rPr>
              <a:t>All team members should attend and they should stand during the meeting. The daily Scrum meeting should ideally not last more than 15 minutes. On the other no issues or concerns raised during the meeting are allowed to be ignored due to the lack of time. Issues or concerns ought to be recorded by the Scrum Master and needs to be specifically handled after the meeting. </a:t>
            </a:r>
            <a:endParaRPr sz="1150">
              <a:solidFill>
                <a:srgbClr val="2C3E50"/>
              </a:solidFill>
              <a:highlight>
                <a:srgbClr val="FAFAFA"/>
              </a:highlight>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6cb592e9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6cb592e9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6cb592e9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6cb592e9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5c5a6295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5c5a62958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One stop solution: it beautifully combines all features that would be helpful to a person suffering from mental health problems. It helps you to diagnose, book appointment and find support by taking a look at the journey of others, all in one platform. In future, we also plan to include self-help methods to further help students.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Relevance to college students: it provides a platform to those seeking support within the confines of a college. Students can seek support from the network of volunteers and other students. Also, students can publish their journey anonymously, and thus it lessens the stigma of ‘log kya kahenge’</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Availability of direct connection: our product provides a chatbox to the user, wherein the user can directly chat with volunteer, who has a specific specialization, or with a trained professional, i.e., psychiatrist/psychologist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Emotional connect: while using any other site, the stories we read are of people we don’t know about. This platform’s feed allows us to explore the journeys of people who we see everyday and are living in the same environment as us, thus resulting in a better emotional connection.</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Visual appeal and ease of navigation and use: simple ui that requires minimum number of clicks to navigate. Clean cut look. Available as an app too, thus making access and use of the product easier.</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6cb592e9c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6cb592e9c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6cb592e9c_8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6cb592e9c_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56cb592e9c_8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56cb592e9c_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6cb592e9c_8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6cb592e9c_8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56cb592e9c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6cb592e9c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6cb592e9c_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6cb592e9c_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6cb592e9c_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6cb592e9c_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6cb592e9c_9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6cb592e9c_9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6cb592e9c_9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6cb592e9c_9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6cb592e9c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6cb592e9c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5c5a6295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5c5a6295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One disorder, one website: these sites mostly only concentrate on stress and anxiety or counselling with events that may cause them. Our site not only talks about these, but also about other disorders related to anger, ptsd and substance abuse</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One feature, one app:  the apps specified revolve around only one feature- tests to self-diagnose, or chat with professionals, or self-help. Our product combines all of them in one app and thus saves space and effort</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Free for students: at the moment, our business model charges no one for using our product. Eventually, we would like professionals to use this platform to advertise themselves. However, at all points this product will be free for students, unlike apps like pacifica, which requires paid subcription.</a:t>
            </a:r>
            <a:endParaRPr>
              <a:solidFill>
                <a:schemeClr val="dk2"/>
              </a:solidFill>
            </a:endParaRPr>
          </a:p>
          <a:p>
            <a:pPr indent="-317500" lvl="0" marL="457200" rtl="0" algn="l">
              <a:spcBef>
                <a:spcPts val="0"/>
              </a:spcBef>
              <a:spcAft>
                <a:spcPts val="0"/>
              </a:spcAft>
              <a:buClr>
                <a:schemeClr val="dk2"/>
              </a:buClr>
              <a:buSzPts val="1400"/>
              <a:buChar char="●"/>
            </a:pPr>
            <a:r>
              <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6cb592e9c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6cb592e9c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6cb592e9c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6cb592e9c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6cb592e9c_2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6cb592e9c_2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6cb592e9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56cb592e9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56cb592e9c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56cb592e9c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56cb592e9c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6cb592e9c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6cb592e9c_2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56cb592e9c_2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56cb592e9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56cb592e9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55c5a62958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5c5a62958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defect: incorrect diagnosis.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55c5a62958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5c5a62958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800">
                <a:solidFill>
                  <a:schemeClr val="dk2"/>
                </a:solidFill>
                <a:latin typeface="Times New Roman"/>
                <a:ea typeface="Times New Roman"/>
                <a:cs typeface="Times New Roman"/>
                <a:sym typeface="Times New Roman"/>
              </a:rPr>
              <a:t>Volunteers for the product will be provided by University. Thus, we are dependent on them to provide us with volunteers, which is an internal resource for our product</a:t>
            </a:r>
            <a:endParaRPr sz="18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We can’t control the quality/skill of the volunteers, as they are being provided by the univ. and hence this goes outside our purview. However, in future we plan on providing some basic training to all volunteers on our platform, so that we are assured of a minimum standard of our volunteers.</a:t>
            </a:r>
            <a:endParaRPr sz="1800">
              <a:solidFill>
                <a:schemeClr val="dk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Though we have volunteers specializing in specific fields, it may not always be possible that the volunteer/specialization field that a student seeks is available. Thus, it may not always be possible to require immediate assistance.</a:t>
            </a:r>
            <a:endParaRPr sz="1800">
              <a:solidFill>
                <a:schemeClr val="dk2"/>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6cfa2481c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6cfa2481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55c5a62958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55c5a62958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Training module for volunteers: as mentioned in our drawback, we plan to provide a basic training to them so that we are assured of their minimum standard. This may result in better help being provided to the students</a:t>
            </a:r>
            <a:endParaRPr/>
          </a:p>
          <a:p>
            <a:pPr indent="-298450" lvl="0" marL="457200" rtl="0" algn="l">
              <a:spcBef>
                <a:spcPts val="0"/>
              </a:spcBef>
              <a:spcAft>
                <a:spcPts val="0"/>
              </a:spcAft>
              <a:buSzPts val="1100"/>
              <a:buAutoNum type="arabicPeriod"/>
            </a:pPr>
            <a:r>
              <a:rPr lang="en"/>
              <a:t>Platform for professionals T</a:t>
            </a:r>
            <a:r>
              <a:rPr lang="en"/>
              <a:t>o advertise themselves: in the future, we want our platform to be used by professionals to advertise themselves, as part of our business model</a:t>
            </a:r>
            <a:endParaRPr/>
          </a:p>
          <a:p>
            <a:pPr indent="-298450" lvl="0" marL="457200" rtl="0" algn="l">
              <a:spcBef>
                <a:spcPts val="0"/>
              </a:spcBef>
              <a:spcAft>
                <a:spcPts val="0"/>
              </a:spcAft>
              <a:buSzPts val="1100"/>
              <a:buAutoNum type="arabicPeriod"/>
            </a:pPr>
            <a:r>
              <a:rPr lang="en"/>
              <a:t>Inclusion of self-help methods: we aim to include some therapy to help students who don’t want to seek external help.</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5546935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5546935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55469353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55469353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55546935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55546935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6cb592e9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6cb592e9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whatis.techtarget.com/definition/framework" TargetMode="External"/><Relationship Id="rId4" Type="http://schemas.openxmlformats.org/officeDocument/2006/relationships/hyperlink" Target="https://searchcio.techtarget.com/definition/project-management" TargetMode="External"/><Relationship Id="rId5" Type="http://schemas.openxmlformats.org/officeDocument/2006/relationships/hyperlink" Target="https://searchsoftwarequality.techtarget.com/definition/iterative" TargetMode="External"/><Relationship Id="rId6" Type="http://schemas.openxmlformats.org/officeDocument/2006/relationships/hyperlink" Target="https://searchsoftwarequality.techtarget.com/definition/product-owner" TargetMode="External"/><Relationship Id="rId7" Type="http://schemas.openxmlformats.org/officeDocument/2006/relationships/hyperlink" Target="https://whatis.techtarget.com/definition/scrum-master" TargetMode="External"/><Relationship Id="rId8"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0.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4.png"/><Relationship Id="rId4" Type="http://schemas.openxmlformats.org/officeDocument/2006/relationships/image" Target="../media/image43.png"/><Relationship Id="rId5"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4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0.png"/><Relationship Id="rId10" Type="http://schemas.openxmlformats.org/officeDocument/2006/relationships/image" Target="../media/image9.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55.png"/><Relationship Id="rId7" Type="http://schemas.openxmlformats.org/officeDocument/2006/relationships/image" Target="../media/image8.png"/><Relationship Id="rId8" Type="http://schemas.openxmlformats.org/officeDocument/2006/relationships/image" Target="../media/image2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800">
                <a:latin typeface="Amatic SC"/>
                <a:ea typeface="Amatic SC"/>
                <a:cs typeface="Amatic SC"/>
                <a:sym typeface="Amatic SC"/>
              </a:rPr>
              <a:t>Happifier</a:t>
            </a:r>
            <a:endParaRPr sz="10800">
              <a:latin typeface="Amatic SC"/>
              <a:ea typeface="Amatic SC"/>
              <a:cs typeface="Amatic SC"/>
              <a:sym typeface="Amatic SC"/>
            </a:endParaRPr>
          </a:p>
        </p:txBody>
      </p:sp>
      <p:sp>
        <p:nvSpPr>
          <p:cNvPr id="59" name="Google Shape;59;p13"/>
          <p:cNvSpPr txBox="1"/>
          <p:nvPr>
            <p:ph idx="1" type="subTitle"/>
          </p:nvPr>
        </p:nvSpPr>
        <p:spPr>
          <a:xfrm>
            <a:off x="344250" y="3550650"/>
            <a:ext cx="5964300" cy="55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0" sz="1800">
              <a:solidFill>
                <a:srgbClr val="FFFFFF"/>
              </a:solidFill>
              <a:latin typeface="Arial"/>
              <a:ea typeface="Arial"/>
              <a:cs typeface="Arial"/>
              <a:sym typeface="Arial"/>
            </a:endParaRPr>
          </a:p>
          <a:p>
            <a:pPr indent="0" lvl="0" marL="0" rtl="0" algn="ctr">
              <a:spcBef>
                <a:spcPts val="0"/>
              </a:spcBef>
              <a:spcAft>
                <a:spcPts val="0"/>
              </a:spcAft>
              <a:buClr>
                <a:schemeClr val="dk2"/>
              </a:buClr>
              <a:buSzPts val="1100"/>
              <a:buFont typeface="Arial"/>
              <a:buNone/>
            </a:pPr>
            <a:r>
              <a:rPr b="0" lang="en">
                <a:solidFill>
                  <a:srgbClr val="FFFFFF"/>
                </a:solidFill>
                <a:latin typeface="Caveat"/>
                <a:ea typeface="Caveat"/>
                <a:cs typeface="Caveat"/>
                <a:sym typeface="Caveat"/>
              </a:rPr>
              <a:t>Online Counselling and Mental Health Screening Tool</a:t>
            </a:r>
            <a:endParaRPr b="0">
              <a:solidFill>
                <a:srgbClr val="FFFFFF"/>
              </a:solidFill>
              <a:latin typeface="Caveat"/>
              <a:ea typeface="Caveat"/>
              <a:cs typeface="Caveat"/>
              <a:sym typeface="Caveat"/>
            </a:endParaRPr>
          </a:p>
          <a:p>
            <a:pPr indent="0" lvl="0" marL="0" rtl="0" algn="l">
              <a:spcBef>
                <a:spcPts val="0"/>
              </a:spcBef>
              <a:spcAft>
                <a:spcPts val="0"/>
              </a:spcAft>
              <a:buNone/>
            </a:pPr>
            <a:r>
              <a:t/>
            </a:r>
            <a:endParaRPr sz="1800">
              <a:highlight>
                <a:srgbClr val="FFFFFF"/>
              </a:highlight>
            </a:endParaRPr>
          </a:p>
        </p:txBody>
      </p:sp>
      <p:pic>
        <p:nvPicPr>
          <p:cNvPr id="60" name="Google Shape;60;p13"/>
          <p:cNvPicPr preferRelativeResize="0"/>
          <p:nvPr/>
        </p:nvPicPr>
        <p:blipFill>
          <a:blip r:embed="rId3">
            <a:alphaModFix/>
          </a:blip>
          <a:stretch>
            <a:fillRect/>
          </a:stretch>
        </p:blipFill>
        <p:spPr>
          <a:xfrm>
            <a:off x="6561225" y="2044038"/>
            <a:ext cx="1055424" cy="10554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213875" y="123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FEASIBILITY</a:t>
            </a:r>
            <a:endParaRPr/>
          </a:p>
        </p:txBody>
      </p:sp>
      <p:sp>
        <p:nvSpPr>
          <p:cNvPr id="128" name="Google Shape;128;p22"/>
          <p:cNvSpPr txBox="1"/>
          <p:nvPr>
            <p:ph idx="1" type="body"/>
          </p:nvPr>
        </p:nvSpPr>
        <p:spPr>
          <a:xfrm>
            <a:off x="311700" y="856700"/>
            <a:ext cx="8520600" cy="3733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Is the proposed solution practical? </a:t>
            </a:r>
            <a:r>
              <a:rPr lang="en" sz="1200"/>
              <a:t> </a:t>
            </a:r>
            <a:endParaRPr sz="1200"/>
          </a:p>
          <a:p>
            <a:pPr indent="0" lvl="0" marL="0" rtl="0" algn="l">
              <a:lnSpc>
                <a:spcPct val="100000"/>
              </a:lnSpc>
              <a:spcBef>
                <a:spcPts val="1600"/>
              </a:spcBef>
              <a:spcAft>
                <a:spcPts val="0"/>
              </a:spcAft>
              <a:buNone/>
            </a:pPr>
            <a:r>
              <a:rPr lang="en" sz="1200"/>
              <a:t>   2. </a:t>
            </a:r>
            <a:r>
              <a:rPr b="1" lang="en" sz="1200"/>
              <a:t>What kinds of technology will be needed?</a:t>
            </a:r>
            <a:endParaRPr b="1" sz="1200"/>
          </a:p>
          <a:p>
            <a:pPr indent="0" lvl="0" marL="457200" rtl="0" algn="l">
              <a:lnSpc>
                <a:spcPct val="100000"/>
              </a:lnSpc>
              <a:spcBef>
                <a:spcPts val="0"/>
              </a:spcBef>
              <a:spcAft>
                <a:spcPts val="0"/>
              </a:spcAft>
              <a:buClr>
                <a:schemeClr val="dk2"/>
              </a:buClr>
              <a:buSzPts val="1100"/>
              <a:buFont typeface="Arial"/>
              <a:buNone/>
            </a:pPr>
            <a:r>
              <a:rPr lang="en" sz="1200"/>
              <a:t>Android, Firebase, React, Redux, Thunk are few of the platforms that will be used to create the project.</a:t>
            </a:r>
            <a:endParaRPr sz="1200"/>
          </a:p>
          <a:p>
            <a:pPr indent="0" lvl="0" marL="457200" rtl="0" algn="l">
              <a:lnSpc>
                <a:spcPct val="100000"/>
              </a:lnSpc>
              <a:spcBef>
                <a:spcPts val="0"/>
              </a:spcBef>
              <a:spcAft>
                <a:spcPts val="0"/>
              </a:spcAft>
              <a:buClr>
                <a:schemeClr val="dk2"/>
              </a:buClr>
              <a:buSzPts val="1100"/>
              <a:buFont typeface="Arial"/>
              <a:buNone/>
            </a:pPr>
            <a:r>
              <a:rPr lang="en" sz="1200"/>
              <a:t> </a:t>
            </a:r>
            <a:endParaRPr sz="1200"/>
          </a:p>
          <a:p>
            <a:pPr indent="-304800" lvl="0" marL="914400" rtl="0" algn="l">
              <a:lnSpc>
                <a:spcPct val="100000"/>
              </a:lnSpc>
              <a:spcBef>
                <a:spcPts val="0"/>
              </a:spcBef>
              <a:spcAft>
                <a:spcPts val="0"/>
              </a:spcAft>
              <a:buSzPts val="1200"/>
              <a:buFont typeface="Playfair Display"/>
              <a:buChar char="●"/>
            </a:pPr>
            <a:r>
              <a:rPr b="1" lang="en" sz="1200"/>
              <a:t>Do we possess the necessary technical expertise?</a:t>
            </a:r>
            <a:endParaRPr b="1" sz="1200"/>
          </a:p>
          <a:p>
            <a:pPr indent="0" lvl="0" marL="914400" rtl="0" algn="l">
              <a:lnSpc>
                <a:spcPct val="100000"/>
              </a:lnSpc>
              <a:spcBef>
                <a:spcPts val="0"/>
              </a:spcBef>
              <a:spcAft>
                <a:spcPts val="0"/>
              </a:spcAft>
              <a:buClr>
                <a:schemeClr val="dk2"/>
              </a:buClr>
              <a:buSzPts val="1100"/>
              <a:buFont typeface="Arial"/>
              <a:buNone/>
            </a:pPr>
            <a:r>
              <a:rPr lang="en" sz="1200"/>
              <a:t>Equal division of work and technology.</a:t>
            </a:r>
            <a:endParaRPr sz="1200"/>
          </a:p>
          <a:p>
            <a:pPr indent="0" lvl="0" marL="914400" rtl="0" algn="l">
              <a:lnSpc>
                <a:spcPct val="100000"/>
              </a:lnSpc>
              <a:spcBef>
                <a:spcPts val="0"/>
              </a:spcBef>
              <a:spcAft>
                <a:spcPts val="0"/>
              </a:spcAft>
              <a:buClr>
                <a:schemeClr val="dk2"/>
              </a:buClr>
              <a:buSzPts val="1100"/>
              <a:buFont typeface="Arial"/>
              <a:buNone/>
            </a:pPr>
            <a:r>
              <a:rPr lang="en" sz="1200"/>
              <a:t> We might opt for a top-down approach to break the project into several small parts, find solutions to solve them and put them together.</a:t>
            </a:r>
            <a:endParaRPr sz="1200"/>
          </a:p>
          <a:p>
            <a:pPr indent="0" lvl="0" marL="914400" rtl="0" algn="l">
              <a:lnSpc>
                <a:spcPct val="100000"/>
              </a:lnSpc>
              <a:spcBef>
                <a:spcPts val="0"/>
              </a:spcBef>
              <a:spcAft>
                <a:spcPts val="0"/>
              </a:spcAft>
              <a:buClr>
                <a:schemeClr val="dk2"/>
              </a:buClr>
              <a:buSzPts val="1100"/>
              <a:buFont typeface="Arial"/>
              <a:buNone/>
            </a:pPr>
            <a:r>
              <a:t/>
            </a:r>
            <a:endParaRPr sz="1200"/>
          </a:p>
          <a:p>
            <a:pPr indent="-304800" lvl="0" marL="914400" rtl="0" algn="l">
              <a:lnSpc>
                <a:spcPct val="100000"/>
              </a:lnSpc>
              <a:spcBef>
                <a:spcPts val="0"/>
              </a:spcBef>
              <a:spcAft>
                <a:spcPts val="0"/>
              </a:spcAft>
              <a:buSzPts val="1200"/>
              <a:buFont typeface="Playfair Display"/>
              <a:buChar char="●"/>
            </a:pPr>
            <a:r>
              <a:rPr b="1" lang="en" sz="1200"/>
              <a:t>Will it be compatible with other systems?</a:t>
            </a:r>
            <a:endParaRPr b="1" sz="1200"/>
          </a:p>
          <a:p>
            <a:pPr indent="0" lvl="0" marL="914400" rtl="0" algn="l">
              <a:lnSpc>
                <a:spcPct val="100000"/>
              </a:lnSpc>
              <a:spcBef>
                <a:spcPts val="0"/>
              </a:spcBef>
              <a:spcAft>
                <a:spcPts val="0"/>
              </a:spcAft>
              <a:buClr>
                <a:schemeClr val="dk2"/>
              </a:buClr>
              <a:buSzPts val="1100"/>
              <a:buFont typeface="Arial"/>
              <a:buNone/>
            </a:pPr>
            <a:r>
              <a:rPr lang="en" sz="1200"/>
              <a:t> Only android presently</a:t>
            </a:r>
            <a:endParaRPr sz="1200"/>
          </a:p>
          <a:p>
            <a:pPr indent="0" lvl="0" marL="914400" rtl="0" algn="l">
              <a:lnSpc>
                <a:spcPct val="100000"/>
              </a:lnSpc>
              <a:spcBef>
                <a:spcPts val="0"/>
              </a:spcBef>
              <a:spcAft>
                <a:spcPts val="0"/>
              </a:spcAft>
              <a:buClr>
                <a:schemeClr val="dk2"/>
              </a:buClr>
              <a:buSzPts val="1100"/>
              <a:buFont typeface="Arial"/>
              <a:buNone/>
            </a:pPr>
            <a:r>
              <a:rPr lang="en" sz="1200"/>
              <a:t> Website to cater to all users.</a:t>
            </a:r>
            <a:endParaRPr sz="1200"/>
          </a:p>
          <a:p>
            <a:pPr indent="0" lvl="0" marL="914400" rtl="0" algn="l">
              <a:lnSpc>
                <a:spcPct val="100000"/>
              </a:lnSpc>
              <a:spcBef>
                <a:spcPts val="0"/>
              </a:spcBef>
              <a:spcAft>
                <a:spcPts val="0"/>
              </a:spcAft>
              <a:buClr>
                <a:schemeClr val="dk2"/>
              </a:buClr>
              <a:buSzPts val="1100"/>
              <a:buFont typeface="Arial"/>
              <a:buNone/>
            </a:pPr>
            <a:r>
              <a:rPr lang="en" sz="1200"/>
              <a:t>Might shift to native frameworks like Flutter or React Native</a:t>
            </a:r>
            <a:endParaRPr sz="1200"/>
          </a:p>
          <a:p>
            <a:pPr indent="0" lvl="0" marL="914400" rtl="0" algn="l">
              <a:lnSpc>
                <a:spcPct val="100000"/>
              </a:lnSpc>
              <a:spcBef>
                <a:spcPts val="0"/>
              </a:spcBef>
              <a:spcAft>
                <a:spcPts val="0"/>
              </a:spcAft>
              <a:buClr>
                <a:schemeClr val="dk2"/>
              </a:buClr>
              <a:buSzPts val="1100"/>
              <a:buFont typeface="Arial"/>
              <a:buNone/>
            </a:pPr>
            <a:r>
              <a:t/>
            </a:r>
            <a:endParaRPr sz="1200"/>
          </a:p>
          <a:p>
            <a:pPr indent="0" lvl="0" marL="0" rtl="0" algn="l">
              <a:lnSpc>
                <a:spcPct val="100000"/>
              </a:lnSpc>
              <a:spcBef>
                <a:spcPts val="0"/>
              </a:spcBef>
              <a:spcAft>
                <a:spcPts val="0"/>
              </a:spcAft>
              <a:buClr>
                <a:schemeClr val="dk2"/>
              </a:buClr>
              <a:buSzPts val="1100"/>
              <a:buFont typeface="Arial"/>
              <a:buNone/>
            </a:pPr>
            <a:r>
              <a:rPr lang="en" sz="1200"/>
              <a:t>3.      </a:t>
            </a:r>
            <a:r>
              <a:rPr b="1" lang="en" sz="1200"/>
              <a:t>What technical risk is there?</a:t>
            </a:r>
            <a:endParaRPr b="1" sz="1200"/>
          </a:p>
          <a:p>
            <a:pPr indent="0" lvl="0" marL="349200" rtl="0" algn="l">
              <a:lnSpc>
                <a:spcPct val="100000"/>
              </a:lnSpc>
              <a:spcBef>
                <a:spcPts val="0"/>
              </a:spcBef>
              <a:spcAft>
                <a:spcPts val="0"/>
              </a:spcAft>
              <a:buClr>
                <a:schemeClr val="dk2"/>
              </a:buClr>
              <a:buSzPts val="1100"/>
              <a:buFont typeface="Arial"/>
              <a:buNone/>
            </a:pPr>
            <a:r>
              <a:rPr lang="en" sz="1200"/>
              <a:t>Bugs might go unnoticed.</a:t>
            </a:r>
            <a:endParaRPr sz="1200"/>
          </a:p>
          <a:p>
            <a:pPr indent="0" lvl="0" marL="349200" rtl="0" algn="l">
              <a:lnSpc>
                <a:spcPct val="100000"/>
              </a:lnSpc>
              <a:spcBef>
                <a:spcPts val="0"/>
              </a:spcBef>
              <a:spcAft>
                <a:spcPts val="0"/>
              </a:spcAft>
              <a:buClr>
                <a:schemeClr val="dk2"/>
              </a:buClr>
              <a:buSzPts val="1100"/>
              <a:buFont typeface="Arial"/>
              <a:buNone/>
            </a:pPr>
            <a:r>
              <a:rPr lang="en" sz="1200"/>
              <a:t>Compatibility issues with different android versions.</a:t>
            </a:r>
            <a:endParaRPr sz="1200"/>
          </a:p>
          <a:p>
            <a:pPr indent="0" lvl="0" marL="0" rtl="0" algn="l">
              <a:lnSpc>
                <a:spcPct val="100000"/>
              </a:lnSpc>
              <a:spcBef>
                <a:spcPts val="0"/>
              </a:spcBef>
              <a:spcAft>
                <a:spcPts val="0"/>
              </a:spcAft>
              <a:buClr>
                <a:schemeClr val="dk2"/>
              </a:buClr>
              <a:buSzPts val="1100"/>
              <a:buFont typeface="Arial"/>
              <a:buNone/>
            </a:pPr>
            <a:r>
              <a:t/>
            </a:r>
            <a:endParaRPr sz="1200"/>
          </a:p>
          <a:p>
            <a:pPr indent="0" lvl="0" marL="457200" rtl="0" algn="l">
              <a:lnSpc>
                <a:spcPct val="100000"/>
              </a:lnSpc>
              <a:spcBef>
                <a:spcPts val="0"/>
              </a:spcBef>
              <a:spcAft>
                <a:spcPts val="0"/>
              </a:spcAft>
              <a:buClr>
                <a:schemeClr val="dk2"/>
              </a:buClr>
              <a:buSzPts val="1100"/>
              <a:buFont typeface="Arial"/>
              <a:buNone/>
            </a:pPr>
            <a:r>
              <a:t/>
            </a:r>
            <a:endParaRPr sz="1200"/>
          </a:p>
          <a:p>
            <a:pPr indent="0" lvl="0" marL="0" rtl="0" algn="l">
              <a:spcBef>
                <a:spcPts val="0"/>
              </a:spcBef>
              <a:spcAft>
                <a:spcPts val="160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ECONOMICAL FEASIBILITY</a:t>
            </a:r>
            <a:endParaRPr/>
          </a:p>
        </p:txBody>
      </p:sp>
      <p:sp>
        <p:nvSpPr>
          <p:cNvPr id="134" name="Google Shape;134;p23"/>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Playfair Display"/>
              <a:buAutoNum type="arabicPeriod"/>
            </a:pPr>
            <a:r>
              <a:rPr b="1" lang="en" sz="1400"/>
              <a:t>Is the project possible, given resource(i.e money)?</a:t>
            </a:r>
            <a:endParaRPr b="1" sz="1400"/>
          </a:p>
          <a:p>
            <a:pPr indent="0" lvl="0" marL="457200" rtl="0" algn="l">
              <a:lnSpc>
                <a:spcPct val="100000"/>
              </a:lnSpc>
              <a:spcBef>
                <a:spcPts val="0"/>
              </a:spcBef>
              <a:spcAft>
                <a:spcPts val="0"/>
              </a:spcAft>
              <a:buNone/>
            </a:pPr>
            <a:r>
              <a:rPr lang="en" sz="1400"/>
              <a:t>Yes, because it doesn't use any pay-and-use platform. </a:t>
            </a:r>
            <a:endParaRPr sz="1400"/>
          </a:p>
          <a:p>
            <a:pPr indent="0" lvl="0" marL="457200" rtl="0" algn="l">
              <a:lnSpc>
                <a:spcPct val="100000"/>
              </a:lnSpc>
              <a:spcBef>
                <a:spcPts val="0"/>
              </a:spcBef>
              <a:spcAft>
                <a:spcPts val="0"/>
              </a:spcAft>
              <a:buNone/>
            </a:pPr>
            <a:r>
              <a:rPr lang="en" sz="1400"/>
              <a:t>Can use it to advertise psychologists’ services.</a:t>
            </a:r>
            <a:endParaRPr b="1" sz="1400"/>
          </a:p>
          <a:p>
            <a:pPr indent="0" lvl="0" marL="457200" rtl="0" algn="l">
              <a:lnSpc>
                <a:spcPct val="100000"/>
              </a:lnSpc>
              <a:spcBef>
                <a:spcPts val="0"/>
              </a:spcBef>
              <a:spcAft>
                <a:spcPts val="0"/>
              </a:spcAft>
              <a:buNone/>
            </a:pPr>
            <a:r>
              <a:rPr lang="en" sz="1400"/>
              <a:t> </a:t>
            </a:r>
            <a:endParaRPr sz="1400"/>
          </a:p>
          <a:p>
            <a:pPr indent="-317500" lvl="0" marL="457200" rtl="0" algn="l">
              <a:lnSpc>
                <a:spcPct val="100000"/>
              </a:lnSpc>
              <a:spcBef>
                <a:spcPts val="0"/>
              </a:spcBef>
              <a:spcAft>
                <a:spcPts val="0"/>
              </a:spcAft>
              <a:buSzPts val="1400"/>
              <a:buFont typeface="Playfair Display"/>
              <a:buAutoNum type="arabicPeriod"/>
            </a:pPr>
            <a:r>
              <a:rPr b="1" lang="en" sz="1400"/>
              <a:t>What is the minimal cost to build up the final project?</a:t>
            </a:r>
            <a:endParaRPr b="1" sz="1400"/>
          </a:p>
          <a:p>
            <a:pPr indent="0" lvl="0" marL="457200" rtl="0" algn="l">
              <a:lnSpc>
                <a:spcPct val="100000"/>
              </a:lnSpc>
              <a:spcBef>
                <a:spcPts val="0"/>
              </a:spcBef>
              <a:spcAft>
                <a:spcPts val="0"/>
              </a:spcAft>
              <a:buNone/>
            </a:pPr>
            <a:r>
              <a:rPr lang="en" sz="1400"/>
              <a:t>We are using open source softwares so there is no cost of production.</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Font typeface="Playfair Display"/>
              <a:buAutoNum type="arabicPeriod"/>
            </a:pPr>
            <a:r>
              <a:rPr b="1" lang="en" sz="1400"/>
              <a:t>What are the benefits?</a:t>
            </a:r>
            <a:endParaRPr b="1"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Font typeface="Playfair Display"/>
              <a:buChar char="●"/>
            </a:pPr>
            <a:r>
              <a:rPr b="1" lang="en" sz="1400"/>
              <a:t>Will the benefits outweigh costs?</a:t>
            </a:r>
            <a:endParaRPr b="1" sz="1400"/>
          </a:p>
          <a:p>
            <a:pPr indent="0" lvl="0" marL="0" rtl="0" algn="l">
              <a:lnSpc>
                <a:spcPct val="100000"/>
              </a:lnSpc>
              <a:spcBef>
                <a:spcPts val="0"/>
              </a:spcBef>
              <a:spcAft>
                <a:spcPts val="0"/>
              </a:spcAft>
              <a:buNone/>
            </a:pPr>
            <a:r>
              <a:rPr lang="en" sz="1400"/>
              <a:t>           </a:t>
            </a:r>
            <a:endParaRPr sz="1400"/>
          </a:p>
          <a:p>
            <a:pPr indent="-317500" lvl="0" marL="457200" rtl="0" algn="l">
              <a:lnSpc>
                <a:spcPct val="100000"/>
              </a:lnSpc>
              <a:spcBef>
                <a:spcPts val="0"/>
              </a:spcBef>
              <a:spcAft>
                <a:spcPts val="0"/>
              </a:spcAft>
              <a:buSzPts val="1400"/>
              <a:buFont typeface="Playfair Display"/>
              <a:buChar char="●"/>
            </a:pPr>
            <a:r>
              <a:rPr b="1" lang="en" sz="1400"/>
              <a:t>How soon will the benefits acure?</a:t>
            </a:r>
            <a:endParaRPr b="1" sz="1400"/>
          </a:p>
          <a:p>
            <a:pPr indent="0" lvl="0" marL="457200" rtl="0" algn="l">
              <a:lnSpc>
                <a:spcPct val="100000"/>
              </a:lnSpc>
              <a:spcBef>
                <a:spcPts val="0"/>
              </a:spcBef>
              <a:spcAft>
                <a:spcPts val="0"/>
              </a:spcAft>
              <a:buNone/>
            </a:pPr>
            <a:r>
              <a:rPr lang="en" sz="1400"/>
              <a:t>This can be estimated once the app is in use. We would have to estimate based on the reach and frequency of the portal.</a:t>
            </a:r>
            <a:endParaRPr sz="1400"/>
          </a:p>
          <a:p>
            <a:pPr indent="0" lvl="0" marL="0" rtl="0" algn="l">
              <a:spcBef>
                <a:spcPts val="0"/>
              </a:spcBef>
              <a:spcAft>
                <a:spcPts val="160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SCHEDULING FEASIBILITY</a:t>
            </a:r>
            <a:endParaRPr/>
          </a:p>
        </p:txBody>
      </p:sp>
      <p:sp>
        <p:nvSpPr>
          <p:cNvPr id="140" name="Google Shape;140;p2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Playfair Display"/>
              <a:buAutoNum type="arabicPeriod"/>
            </a:pPr>
            <a:r>
              <a:rPr b="1" lang="en" sz="1400"/>
              <a:t>How long will it take all the members to gain the technical expertise needed for this project?</a:t>
            </a:r>
            <a:endParaRPr b="1" sz="1400"/>
          </a:p>
          <a:p>
            <a:pPr indent="0" lvl="0" marL="457200" rtl="0" algn="l">
              <a:lnSpc>
                <a:spcPct val="100000"/>
              </a:lnSpc>
              <a:spcBef>
                <a:spcPts val="0"/>
              </a:spcBef>
              <a:spcAft>
                <a:spcPts val="0"/>
              </a:spcAft>
              <a:buNone/>
            </a:pPr>
            <a:r>
              <a:rPr lang="en" sz="1400"/>
              <a:t>Every member of the group has a fair level of working knowledge of all platforms being put to use.</a:t>
            </a:r>
            <a:r>
              <a:rPr lang="en" sz="1400"/>
              <a:t> Based on our learning curve and time devoted, the members will be able to implement on more platform as the project moves onto better versions.</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Font typeface="Playfair Display"/>
              <a:buAutoNum type="arabicPeriod"/>
            </a:pPr>
            <a:r>
              <a:rPr b="1" lang="en" sz="1400"/>
              <a:t>Is it possible to complete the project within the deadline?</a:t>
            </a:r>
            <a:endParaRPr b="1" sz="1400"/>
          </a:p>
          <a:p>
            <a:pPr indent="0" lvl="0" marL="457200" rtl="0" algn="l">
              <a:lnSpc>
                <a:spcPct val="100000"/>
              </a:lnSpc>
              <a:spcBef>
                <a:spcPts val="0"/>
              </a:spcBef>
              <a:spcAft>
                <a:spcPts val="0"/>
              </a:spcAft>
              <a:buNone/>
            </a:pPr>
            <a:r>
              <a:rPr lang="en" sz="1400"/>
              <a:t>Yes, the project can be completed within the deadline as we have a time plan for all the features to be implemented in our app</a:t>
            </a:r>
            <a:endParaRPr sz="1400"/>
          </a:p>
          <a:p>
            <a:pPr indent="-317500" lvl="0" marL="914400" rtl="0" algn="l">
              <a:lnSpc>
                <a:spcPct val="100000"/>
              </a:lnSpc>
              <a:spcBef>
                <a:spcPts val="0"/>
              </a:spcBef>
              <a:spcAft>
                <a:spcPts val="0"/>
              </a:spcAft>
              <a:buSzPts val="1400"/>
              <a:buFont typeface="Playfair Display"/>
              <a:buChar char="●"/>
            </a:pPr>
            <a:r>
              <a:rPr b="1" lang="en" sz="1400"/>
              <a:t>What are the consequences of delay?</a:t>
            </a:r>
            <a:endParaRPr b="1" sz="1400"/>
          </a:p>
          <a:p>
            <a:pPr indent="0" lvl="0" marL="914400" rtl="0" algn="l">
              <a:lnSpc>
                <a:spcPct val="100000"/>
              </a:lnSpc>
              <a:spcBef>
                <a:spcPts val="0"/>
              </a:spcBef>
              <a:spcAft>
                <a:spcPts val="0"/>
              </a:spcAft>
              <a:buNone/>
            </a:pPr>
            <a:r>
              <a:rPr lang="en" sz="1400"/>
              <a:t>Since the product isn’t a deliverable promised to a certain party, the delay won’t have any major consequences. Our aim is to present a finished product with the main features at the end of the semester. The remaining features will/can be added as and when required, after due consideration over the inputs provided by the faculty/students.</a:t>
            </a:r>
            <a:endParaRPr sz="1400"/>
          </a:p>
          <a:p>
            <a:pPr indent="0" lvl="0" marL="45720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  3.     </a:t>
            </a:r>
            <a:r>
              <a:rPr b="1" lang="en" sz="1400"/>
              <a:t>What are the real constraints on the project deadline? </a:t>
            </a:r>
            <a:r>
              <a:rPr lang="en" sz="1400"/>
              <a:t> </a:t>
            </a:r>
            <a:endParaRPr sz="1400"/>
          </a:p>
          <a:p>
            <a:pPr indent="0" lvl="0" marL="468000" rtl="0" algn="l">
              <a:lnSpc>
                <a:spcPct val="100000"/>
              </a:lnSpc>
              <a:spcBef>
                <a:spcPts val="0"/>
              </a:spcBef>
              <a:spcAft>
                <a:spcPts val="0"/>
              </a:spcAft>
              <a:buNone/>
            </a:pPr>
            <a:r>
              <a:rPr lang="en" sz="1400"/>
              <a:t>Missed schedules are bad, but inadequate solution is worst. Thus, the real constraint is the creation of a project that is an adequate solution, with minimal bugs (if any) and doing it within 3 months.</a:t>
            </a:r>
            <a:endParaRPr sz="1400"/>
          </a:p>
          <a:p>
            <a:pPr indent="0" lvl="0" marL="0" rtl="0" algn="l">
              <a:lnSpc>
                <a:spcPct val="100000"/>
              </a:lnSpc>
              <a:spcBef>
                <a:spcPts val="0"/>
              </a:spcBef>
              <a:spcAft>
                <a:spcPts val="0"/>
              </a:spcAft>
              <a:buNone/>
            </a:pPr>
            <a:r>
              <a:t/>
            </a:r>
            <a:endParaRPr sz="1400"/>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SCHEDULING FEASIBILITY</a:t>
            </a:r>
            <a:endParaRPr/>
          </a:p>
        </p:txBody>
      </p:sp>
      <p:sp>
        <p:nvSpPr>
          <p:cNvPr id="146" name="Google Shape;146;p2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000000"/>
              </a:solidFill>
              <a:highlight>
                <a:srgbClr val="F8E71C"/>
              </a:highlight>
              <a:latin typeface="Oswald"/>
              <a:ea typeface="Oswald"/>
              <a:cs typeface="Oswald"/>
              <a:sym typeface="Oswald"/>
            </a:endParaRPr>
          </a:p>
        </p:txBody>
      </p:sp>
      <p:grpSp>
        <p:nvGrpSpPr>
          <p:cNvPr id="147" name="Google Shape;147;p25"/>
          <p:cNvGrpSpPr/>
          <p:nvPr/>
        </p:nvGrpSpPr>
        <p:grpSpPr>
          <a:xfrm>
            <a:off x="564633" y="1852850"/>
            <a:ext cx="1915527" cy="1735150"/>
            <a:chOff x="3154233" y="1852850"/>
            <a:chExt cx="1915527" cy="1735150"/>
          </a:xfrm>
        </p:grpSpPr>
        <p:sp>
          <p:nvSpPr>
            <p:cNvPr id="148" name="Google Shape;148;p25"/>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FEB 15</a:t>
              </a:r>
              <a:endParaRPr b="1" sz="1200">
                <a:latin typeface="Roboto"/>
                <a:ea typeface="Roboto"/>
                <a:cs typeface="Roboto"/>
                <a:sym typeface="Roboto"/>
              </a:endParaRPr>
            </a:p>
          </p:txBody>
        </p:sp>
        <p:sp>
          <p:nvSpPr>
            <p:cNvPr id="150" name="Google Shape;150;p25"/>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1 starts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nvGrpSpPr>
            <p:cNvPr id="151" name="Google Shape;151;p25"/>
            <p:cNvGrpSpPr/>
            <p:nvPr/>
          </p:nvGrpSpPr>
          <p:grpSpPr>
            <a:xfrm>
              <a:off x="3435870" y="2800065"/>
              <a:ext cx="92400" cy="411825"/>
              <a:chOff x="845575" y="2563700"/>
              <a:chExt cx="92400" cy="411825"/>
            </a:xfrm>
          </p:grpSpPr>
          <p:sp>
            <p:nvSpPr>
              <p:cNvPr id="152" name="Google Shape;152;p2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2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154" name="Google Shape;154;p25"/>
          <p:cNvGrpSpPr/>
          <p:nvPr/>
        </p:nvGrpSpPr>
        <p:grpSpPr>
          <a:xfrm>
            <a:off x="1828196" y="2702596"/>
            <a:ext cx="1928205" cy="1744206"/>
            <a:chOff x="1828196" y="2702596"/>
            <a:chExt cx="1928205" cy="1744206"/>
          </a:xfrm>
        </p:grpSpPr>
        <p:sp>
          <p:nvSpPr>
            <p:cNvPr id="155" name="Google Shape;155;p25"/>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MAR 8</a:t>
              </a:r>
              <a:endParaRPr b="1" sz="1200">
                <a:latin typeface="Roboto"/>
                <a:ea typeface="Roboto"/>
                <a:cs typeface="Roboto"/>
                <a:sym typeface="Roboto"/>
              </a:endParaRPr>
            </a:p>
          </p:txBody>
        </p:sp>
        <p:sp>
          <p:nvSpPr>
            <p:cNvPr id="157" name="Google Shape;157;p25"/>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1 ends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nvGrpSpPr>
            <p:cNvPr id="158" name="Google Shape;158;p25"/>
            <p:cNvGrpSpPr/>
            <p:nvPr/>
          </p:nvGrpSpPr>
          <p:grpSpPr>
            <a:xfrm rot="10800000">
              <a:off x="2149293" y="3079467"/>
              <a:ext cx="92400" cy="411825"/>
              <a:chOff x="2072481" y="2563700"/>
              <a:chExt cx="92400" cy="411825"/>
            </a:xfrm>
          </p:grpSpPr>
          <p:cxnSp>
            <p:nvCxnSpPr>
              <p:cNvPr id="159" name="Google Shape;159;p25"/>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0" name="Google Shape;160;p25"/>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 name="Google Shape;161;p25"/>
          <p:cNvGrpSpPr/>
          <p:nvPr/>
        </p:nvGrpSpPr>
        <p:grpSpPr>
          <a:xfrm>
            <a:off x="3154233" y="1852850"/>
            <a:ext cx="1915527" cy="1735150"/>
            <a:chOff x="3154233" y="1852850"/>
            <a:chExt cx="1915527" cy="1735150"/>
          </a:xfrm>
        </p:grpSpPr>
        <p:sp>
          <p:nvSpPr>
            <p:cNvPr id="162" name="Google Shape;162;p25"/>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Mar 18</a:t>
              </a:r>
              <a:endParaRPr b="1" sz="1200">
                <a:latin typeface="Roboto"/>
                <a:ea typeface="Roboto"/>
                <a:cs typeface="Roboto"/>
                <a:sym typeface="Roboto"/>
              </a:endParaRPr>
            </a:p>
          </p:txBody>
        </p:sp>
        <p:sp>
          <p:nvSpPr>
            <p:cNvPr id="164" name="Google Shape;164;p25"/>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2 starts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nvGrpSpPr>
            <p:cNvPr id="165" name="Google Shape;165;p25"/>
            <p:cNvGrpSpPr/>
            <p:nvPr/>
          </p:nvGrpSpPr>
          <p:grpSpPr>
            <a:xfrm>
              <a:off x="3435870" y="2800065"/>
              <a:ext cx="92400" cy="411825"/>
              <a:chOff x="845575" y="2563700"/>
              <a:chExt cx="92400" cy="411825"/>
            </a:xfrm>
          </p:grpSpPr>
          <p:sp>
            <p:nvSpPr>
              <p:cNvPr id="166" name="Google Shape;166;p2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2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168" name="Google Shape;168;p25"/>
          <p:cNvGrpSpPr/>
          <p:nvPr/>
        </p:nvGrpSpPr>
        <p:grpSpPr>
          <a:xfrm>
            <a:off x="4413187" y="2702596"/>
            <a:ext cx="1935010" cy="1744206"/>
            <a:chOff x="4413187" y="2702596"/>
            <a:chExt cx="1935010" cy="1744206"/>
          </a:xfrm>
        </p:grpSpPr>
        <p:sp>
          <p:nvSpPr>
            <p:cNvPr id="169" name="Google Shape;169;p25"/>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25"/>
            <p:cNvGrpSpPr/>
            <p:nvPr/>
          </p:nvGrpSpPr>
          <p:grpSpPr>
            <a:xfrm rot="10800000">
              <a:off x="4737413" y="3079467"/>
              <a:ext cx="92400" cy="411825"/>
              <a:chOff x="2070100" y="2563700"/>
              <a:chExt cx="92400" cy="411825"/>
            </a:xfrm>
          </p:grpSpPr>
          <p:cxnSp>
            <p:nvCxnSpPr>
              <p:cNvPr id="171" name="Google Shape;171;p2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2" name="Google Shape;172;p2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25"/>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April 8</a:t>
              </a:r>
              <a:endParaRPr b="1" sz="1200">
                <a:latin typeface="Roboto"/>
                <a:ea typeface="Roboto"/>
                <a:cs typeface="Roboto"/>
                <a:sym typeface="Roboto"/>
              </a:endParaRPr>
            </a:p>
          </p:txBody>
        </p:sp>
        <p:sp>
          <p:nvSpPr>
            <p:cNvPr id="174" name="Google Shape;174;p25"/>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2 ends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grpSp>
        <p:nvGrpSpPr>
          <p:cNvPr id="175" name="Google Shape;175;p25"/>
          <p:cNvGrpSpPr/>
          <p:nvPr/>
        </p:nvGrpSpPr>
        <p:grpSpPr>
          <a:xfrm>
            <a:off x="5707757" y="1852850"/>
            <a:ext cx="1953773" cy="1735150"/>
            <a:chOff x="5707757" y="1852850"/>
            <a:chExt cx="1953773" cy="1735150"/>
          </a:xfrm>
        </p:grpSpPr>
        <p:sp>
          <p:nvSpPr>
            <p:cNvPr id="176" name="Google Shape;176;p25"/>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25"/>
            <p:cNvGrpSpPr/>
            <p:nvPr/>
          </p:nvGrpSpPr>
          <p:grpSpPr>
            <a:xfrm>
              <a:off x="6031394" y="2800065"/>
              <a:ext cx="92400" cy="411825"/>
              <a:chOff x="845575" y="2563700"/>
              <a:chExt cx="92400" cy="411825"/>
            </a:xfrm>
          </p:grpSpPr>
          <p:cxnSp>
            <p:nvCxnSpPr>
              <p:cNvPr id="178" name="Google Shape;178;p2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9" name="Google Shape;179;p2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5"/>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April 11</a:t>
              </a:r>
              <a:endParaRPr b="1" sz="1200">
                <a:latin typeface="Roboto"/>
                <a:ea typeface="Roboto"/>
                <a:cs typeface="Roboto"/>
                <a:sym typeface="Roboto"/>
              </a:endParaRPr>
            </a:p>
          </p:txBody>
        </p:sp>
        <p:sp>
          <p:nvSpPr>
            <p:cNvPr id="181" name="Google Shape;181;p25"/>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3 starts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grpSp>
        <p:nvGrpSpPr>
          <p:cNvPr id="182" name="Google Shape;182;p25"/>
          <p:cNvGrpSpPr/>
          <p:nvPr/>
        </p:nvGrpSpPr>
        <p:grpSpPr>
          <a:xfrm>
            <a:off x="7003996" y="2702596"/>
            <a:ext cx="2142441" cy="1744206"/>
            <a:chOff x="7003996" y="2702596"/>
            <a:chExt cx="2142441" cy="1744206"/>
          </a:xfrm>
        </p:grpSpPr>
        <p:sp>
          <p:nvSpPr>
            <p:cNvPr id="183" name="Google Shape;183;p25"/>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5"/>
            <p:cNvGrpSpPr/>
            <p:nvPr/>
          </p:nvGrpSpPr>
          <p:grpSpPr>
            <a:xfrm rot="10800000">
              <a:off x="7328221" y="3079467"/>
              <a:ext cx="92400" cy="411825"/>
              <a:chOff x="2070100" y="2563700"/>
              <a:chExt cx="92400" cy="411825"/>
            </a:xfrm>
          </p:grpSpPr>
          <p:cxnSp>
            <p:nvCxnSpPr>
              <p:cNvPr id="185" name="Google Shape;185;p2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6" name="Google Shape;186;p2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25"/>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April 21</a:t>
              </a:r>
              <a:endParaRPr b="1" sz="1200">
                <a:latin typeface="Roboto"/>
                <a:ea typeface="Roboto"/>
                <a:cs typeface="Roboto"/>
                <a:sym typeface="Roboto"/>
              </a:endParaRPr>
            </a:p>
          </p:txBody>
        </p:sp>
        <p:sp>
          <p:nvSpPr>
            <p:cNvPr id="188" name="Google Shape;188;p25"/>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3 ends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OPERATIONAL FEASIBILITY</a:t>
            </a:r>
            <a:endParaRPr/>
          </a:p>
        </p:txBody>
      </p:sp>
      <p:sp>
        <p:nvSpPr>
          <p:cNvPr id="194" name="Google Shape;194;p26"/>
          <p:cNvSpPr txBox="1"/>
          <p:nvPr>
            <p:ph idx="1" type="body"/>
          </p:nvPr>
        </p:nvSpPr>
        <p:spPr>
          <a:xfrm>
            <a:off x="311700" y="1080325"/>
            <a:ext cx="8520600" cy="33348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Playfair Display"/>
              <a:buAutoNum type="arabicPeriod"/>
            </a:pPr>
            <a:r>
              <a:rPr b="1" lang="en" sz="1200"/>
              <a:t>If the system is developed, will it be used?</a:t>
            </a:r>
            <a:endParaRPr b="1" sz="1200"/>
          </a:p>
          <a:p>
            <a:pPr indent="-304800" lvl="0" marL="457200" rtl="0" algn="l">
              <a:lnSpc>
                <a:spcPct val="100000"/>
              </a:lnSpc>
              <a:spcBef>
                <a:spcPts val="0"/>
              </a:spcBef>
              <a:spcAft>
                <a:spcPts val="0"/>
              </a:spcAft>
              <a:buSzPts val="1200"/>
              <a:buChar char="●"/>
            </a:pPr>
            <a:r>
              <a:rPr lang="en" sz="1200"/>
              <a:t>We plan to involve the present medical service in our campus i.e. Blue Circle.</a:t>
            </a:r>
            <a:r>
              <a:rPr lang="en" sz="1200"/>
              <a:t>. </a:t>
            </a:r>
            <a:endParaRPr sz="1200"/>
          </a:p>
          <a:p>
            <a:pPr indent="-304800" lvl="0" marL="457200" rtl="0" algn="l">
              <a:lnSpc>
                <a:spcPct val="100000"/>
              </a:lnSpc>
              <a:spcBef>
                <a:spcPts val="0"/>
              </a:spcBef>
              <a:spcAft>
                <a:spcPts val="0"/>
              </a:spcAft>
              <a:buSzPts val="1200"/>
              <a:buChar char="●"/>
            </a:pPr>
            <a:r>
              <a:rPr lang="en" sz="1200"/>
              <a:t>The current solutions are not up to the mark and scattered, and our consolidated platform aims to solve that problem.</a:t>
            </a:r>
            <a:endParaRPr sz="1200"/>
          </a:p>
          <a:p>
            <a:pPr indent="0" lvl="0" marL="457200" rtl="0" algn="l">
              <a:lnSpc>
                <a:spcPct val="100000"/>
              </a:lnSpc>
              <a:spcBef>
                <a:spcPts val="0"/>
              </a:spcBef>
              <a:spcAft>
                <a:spcPts val="0"/>
              </a:spcAft>
              <a:buNone/>
            </a:pPr>
            <a:r>
              <a:rPr lang="en" sz="1200"/>
              <a:t> </a:t>
            </a:r>
            <a:endParaRPr sz="1200"/>
          </a:p>
          <a:p>
            <a:pPr indent="-304800" lvl="0" marL="457200" rtl="0" algn="l">
              <a:lnSpc>
                <a:spcPct val="100000"/>
              </a:lnSpc>
              <a:spcBef>
                <a:spcPts val="0"/>
              </a:spcBef>
              <a:spcAft>
                <a:spcPts val="0"/>
              </a:spcAft>
              <a:buSzPts val="1200"/>
              <a:buFont typeface="Playfair Display"/>
              <a:buAutoNum type="arabicPeriod"/>
            </a:pPr>
            <a:r>
              <a:rPr b="1" lang="en" sz="1200"/>
              <a:t>How do the end-users (i.e the psychologists and students) feel about the project?</a:t>
            </a:r>
            <a:endParaRPr b="1" sz="1200"/>
          </a:p>
          <a:p>
            <a:pPr indent="0" lvl="0" marL="457200" rtl="0" algn="l">
              <a:lnSpc>
                <a:spcPct val="100000"/>
              </a:lnSpc>
              <a:spcBef>
                <a:spcPts val="0"/>
              </a:spcBef>
              <a:spcAft>
                <a:spcPts val="0"/>
              </a:spcAft>
              <a:buNone/>
            </a:pPr>
            <a:r>
              <a:rPr lang="en" sz="1200"/>
              <a:t>We spoke to Blue Circle and students about this project and they look forward to this app being in use. </a:t>
            </a:r>
            <a:endParaRPr sz="1200"/>
          </a:p>
          <a:p>
            <a:pPr indent="0" lvl="0" marL="45720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Font typeface="Playfair Display"/>
              <a:buChar char="●"/>
            </a:pPr>
            <a:r>
              <a:rPr b="1" lang="en" sz="1200"/>
              <a:t>Which users may not use the app?</a:t>
            </a:r>
            <a:endParaRPr b="1" sz="1200"/>
          </a:p>
          <a:p>
            <a:pPr indent="0" lvl="0" marL="468000" rtl="0" algn="l">
              <a:lnSpc>
                <a:spcPct val="100000"/>
              </a:lnSpc>
              <a:spcBef>
                <a:spcPts val="0"/>
              </a:spcBef>
              <a:spcAft>
                <a:spcPts val="0"/>
              </a:spcAft>
              <a:buNone/>
            </a:pPr>
            <a:r>
              <a:rPr lang="en" sz="1200"/>
              <a:t>With a lot of stigma still attached to mental health, we are afraid a few students might not use this app.</a:t>
            </a:r>
            <a:endParaRPr sz="1200"/>
          </a:p>
          <a:p>
            <a:pPr indent="0" lvl="0" marL="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Font typeface="Playfair Display"/>
              <a:buChar char="●"/>
            </a:pPr>
            <a:r>
              <a:rPr b="1" lang="en" sz="1200"/>
              <a:t>How will the environment for the students change?</a:t>
            </a:r>
            <a:endParaRPr b="1" sz="1200"/>
          </a:p>
          <a:p>
            <a:pPr indent="0" lvl="0" marL="457200" rtl="0" algn="l">
              <a:lnSpc>
                <a:spcPct val="100000"/>
              </a:lnSpc>
              <a:spcBef>
                <a:spcPts val="0"/>
              </a:spcBef>
              <a:spcAft>
                <a:spcPts val="0"/>
              </a:spcAft>
              <a:buNone/>
            </a:pPr>
            <a:r>
              <a:rPr lang="en" sz="1200"/>
              <a:t>We think that a major change in the outlook towards mental health will occur. With the marketing that this product will entail, we hope to make talking about depression and anxiety more acceptable. Another benefit would be a smoother operation of Blue Circle. The current website has high latency and crashes often, making booking appointments a nightmare.</a:t>
            </a:r>
            <a:endParaRPr sz="1200"/>
          </a:p>
          <a:p>
            <a:pPr indent="0" lvl="0" marL="0" rtl="0" algn="l">
              <a:lnSpc>
                <a:spcPct val="100000"/>
              </a:lnSpc>
              <a:spcBef>
                <a:spcPts val="0"/>
              </a:spcBef>
              <a:spcAft>
                <a:spcPts val="0"/>
              </a:spcAft>
              <a:buNone/>
            </a:pPr>
            <a:r>
              <a:rPr lang="en" sz="1200"/>
              <a:t>          </a:t>
            </a:r>
            <a:endParaRPr sz="1200"/>
          </a:p>
          <a:p>
            <a:pPr indent="-304800" lvl="0" marL="457200" rtl="0" algn="l">
              <a:lnSpc>
                <a:spcPct val="100000"/>
              </a:lnSpc>
              <a:spcBef>
                <a:spcPts val="0"/>
              </a:spcBef>
              <a:spcAft>
                <a:spcPts val="0"/>
              </a:spcAft>
              <a:buSzPts val="1200"/>
              <a:buFont typeface="Playfair Display"/>
              <a:buChar char="●"/>
            </a:pPr>
            <a:r>
              <a:rPr b="1" lang="en" sz="1200"/>
              <a:t>Can all stakeholders  adapt to these changes?</a:t>
            </a:r>
            <a:endParaRPr b="1" sz="1200"/>
          </a:p>
          <a:p>
            <a:pPr indent="0" lvl="0" marL="457200" rtl="0" algn="l">
              <a:lnSpc>
                <a:spcPct val="100000"/>
              </a:lnSpc>
              <a:spcBef>
                <a:spcPts val="0"/>
              </a:spcBef>
              <a:spcAft>
                <a:spcPts val="0"/>
              </a:spcAft>
              <a:buNone/>
            </a:pPr>
            <a:r>
              <a:rPr lang="en" sz="1200"/>
              <a:t>Given how enthusiastic and supporting everyone’s about the introduction of Happifier and how easy to use it is, we’re sure that both Blue Circle and the students will adapt to the changes. Also, we as a team, will help them ease into the app, for better consumer experience.</a:t>
            </a:r>
            <a:endParaRPr sz="1200"/>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latin typeface="Amatic SC"/>
                <a:ea typeface="Amatic SC"/>
                <a:cs typeface="Amatic SC"/>
                <a:sym typeface="Amatic SC"/>
              </a:rPr>
              <a:t>COST ESTIMATION</a:t>
            </a:r>
            <a:endParaRPr sz="9600">
              <a:latin typeface="Amatic SC"/>
              <a:ea typeface="Amatic SC"/>
              <a:cs typeface="Amatic SC"/>
              <a:sym typeface="Amatic S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203" name="Shape 203"/>
        <p:cNvGrpSpPr/>
        <p:nvPr/>
      </p:nvGrpSpPr>
      <p:grpSpPr>
        <a:xfrm>
          <a:off x="0" y="0"/>
          <a:ext cx="0" cy="0"/>
          <a:chOff x="0" y="0"/>
          <a:chExt cx="0" cy="0"/>
        </a:xfrm>
      </p:grpSpPr>
      <p:sp>
        <p:nvSpPr>
          <p:cNvPr id="204" name="Google Shape;204;p2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 POINT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293200" y="0"/>
            <a:ext cx="4775700" cy="151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WHY FUNCTION POINT?</a:t>
            </a:r>
            <a:endParaRPr/>
          </a:p>
        </p:txBody>
      </p:sp>
      <p:sp>
        <p:nvSpPr>
          <p:cNvPr id="210" name="Google Shape;210;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30200" lvl="0" marL="457200" rtl="0" algn="l">
              <a:lnSpc>
                <a:spcPct val="150000"/>
              </a:lnSpc>
              <a:spcBef>
                <a:spcPts val="0"/>
              </a:spcBef>
              <a:spcAft>
                <a:spcPts val="0"/>
              </a:spcAft>
              <a:buSzPts val="1600"/>
              <a:buFont typeface="Playfair Display"/>
              <a:buChar char="●"/>
            </a:pPr>
            <a:r>
              <a:rPr lang="en" sz="1600"/>
              <a:t>It is independent of programming language, technology, techniques.</a:t>
            </a:r>
            <a:endParaRPr sz="1600"/>
          </a:p>
          <a:p>
            <a:pPr indent="-330200" lvl="0" marL="457200" rtl="0" algn="l">
              <a:lnSpc>
                <a:spcPct val="150000"/>
              </a:lnSpc>
              <a:spcBef>
                <a:spcPts val="0"/>
              </a:spcBef>
              <a:spcAft>
                <a:spcPts val="0"/>
              </a:spcAft>
              <a:buSzPts val="1600"/>
              <a:buFont typeface="Playfair Display"/>
              <a:buChar char="●"/>
            </a:pPr>
            <a:r>
              <a:rPr lang="en" sz="1600"/>
              <a:t>They can be used for GUI systems.</a:t>
            </a:r>
            <a:endParaRPr sz="1600"/>
          </a:p>
          <a:p>
            <a:pPr indent="-330200" lvl="0" marL="457200" rtl="0" algn="l">
              <a:lnSpc>
                <a:spcPct val="150000"/>
              </a:lnSpc>
              <a:spcBef>
                <a:spcPts val="0"/>
              </a:spcBef>
              <a:spcAft>
                <a:spcPts val="0"/>
              </a:spcAft>
              <a:buSzPts val="1600"/>
              <a:buFont typeface="Playfair Display"/>
              <a:buChar char="●"/>
            </a:pPr>
            <a:r>
              <a:rPr lang="en" sz="1600"/>
              <a:t>It can be applied at early stage in software development.</a:t>
            </a:r>
            <a:endParaRPr sz="1600"/>
          </a:p>
          <a:p>
            <a:pPr indent="-330200" lvl="0" marL="457200" rtl="0" algn="l">
              <a:lnSpc>
                <a:spcPct val="150000"/>
              </a:lnSpc>
              <a:spcBef>
                <a:spcPts val="0"/>
              </a:spcBef>
              <a:spcAft>
                <a:spcPts val="0"/>
              </a:spcAft>
              <a:buSzPts val="1600"/>
              <a:buFont typeface="Playfair Display"/>
              <a:buChar char="●"/>
            </a:pPr>
            <a:r>
              <a:rPr lang="en" sz="1600"/>
              <a:t>Creation of more function points can define productivity goal as opposed to LOC.</a:t>
            </a:r>
            <a:endParaRPr sz="1600"/>
          </a:p>
          <a:p>
            <a:pPr indent="0" lvl="0" marL="0" rtl="0" algn="ctr">
              <a:lnSpc>
                <a:spcPct val="100000"/>
              </a:lnSpc>
              <a:spcBef>
                <a:spcPts val="0"/>
              </a:spcBef>
              <a:spcAft>
                <a:spcPts val="0"/>
              </a:spcAft>
              <a:buNone/>
            </a:pPr>
            <a:r>
              <a:t/>
            </a:r>
            <a:endParaRPr sz="1600"/>
          </a:p>
          <a:p>
            <a:pPr indent="0" lvl="0" marL="457200" rtl="0" algn="l">
              <a:lnSpc>
                <a:spcPct val="150000"/>
              </a:lnSpc>
              <a:spcBef>
                <a:spcPts val="0"/>
              </a:spcBef>
              <a:spcAft>
                <a:spcPts val="0"/>
              </a:spcAft>
              <a:buNone/>
            </a:pPr>
            <a:r>
              <a:t/>
            </a:r>
            <a:endParaRPr sz="1600">
              <a:solidFill>
                <a:srgbClr val="000000"/>
              </a:solidFill>
            </a:endParaRPr>
          </a:p>
        </p:txBody>
      </p:sp>
      <p:sp>
        <p:nvSpPr>
          <p:cNvPr id="211" name="Google Shape;211;p29"/>
          <p:cNvSpPr txBox="1"/>
          <p:nvPr>
            <p:ph idx="1" type="subTitle"/>
          </p:nvPr>
        </p:nvSpPr>
        <p:spPr>
          <a:xfrm>
            <a:off x="335450" y="1711150"/>
            <a:ext cx="3975300" cy="32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p>
        </p:txBody>
      </p:sp>
      <p:pic>
        <p:nvPicPr>
          <p:cNvPr id="212" name="Google Shape;212;p29"/>
          <p:cNvPicPr preferRelativeResize="0"/>
          <p:nvPr/>
        </p:nvPicPr>
        <p:blipFill>
          <a:blip r:embed="rId3">
            <a:alphaModFix/>
          </a:blip>
          <a:stretch>
            <a:fillRect/>
          </a:stretch>
        </p:blipFill>
        <p:spPr>
          <a:xfrm>
            <a:off x="163700" y="1711150"/>
            <a:ext cx="4318800" cy="321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Approach</a:t>
            </a:r>
            <a:endParaRPr/>
          </a:p>
        </p:txBody>
      </p:sp>
      <p:sp>
        <p:nvSpPr>
          <p:cNvPr id="218" name="Google Shape;218;p30"/>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just">
              <a:lnSpc>
                <a:spcPct val="115000"/>
              </a:lnSpc>
              <a:spcBef>
                <a:spcPts val="2400"/>
              </a:spcBef>
              <a:spcAft>
                <a:spcPts val="0"/>
              </a:spcAft>
              <a:buClr>
                <a:schemeClr val="dk2"/>
              </a:buClr>
              <a:buSzPts val="1100"/>
              <a:buFont typeface="Arial"/>
              <a:buNone/>
            </a:pPr>
            <a:r>
              <a:rPr lang="en" sz="1600">
                <a:solidFill>
                  <a:srgbClr val="000000"/>
                </a:solidFill>
              </a:rPr>
              <a:t>The general approach that FPA follows is:</a:t>
            </a:r>
            <a:endParaRPr sz="1600">
              <a:solidFill>
                <a:srgbClr val="000000"/>
              </a:solidFill>
            </a:endParaRPr>
          </a:p>
          <a:p>
            <a:pPr indent="0" lvl="0" marL="0" rtl="0" algn="just">
              <a:lnSpc>
                <a:spcPct val="115000"/>
              </a:lnSpc>
              <a:spcBef>
                <a:spcPts val="2400"/>
              </a:spcBef>
              <a:spcAft>
                <a:spcPts val="0"/>
              </a:spcAft>
              <a:buClr>
                <a:schemeClr val="dk2"/>
              </a:buClr>
              <a:buSzPts val="1100"/>
              <a:buFont typeface="Arial"/>
              <a:buNone/>
            </a:pPr>
            <a:r>
              <a:rPr lang="en" sz="1600">
                <a:solidFill>
                  <a:srgbClr val="000000"/>
                </a:solidFill>
              </a:rPr>
              <a:t>● Count the number of inputs, outputs, inquiries, master files, and interfaces required, then calculate the Unadjusted Function Points (UFP)</a:t>
            </a:r>
            <a:endParaRPr sz="1600">
              <a:solidFill>
                <a:srgbClr val="000000"/>
              </a:solidFill>
            </a:endParaRPr>
          </a:p>
          <a:p>
            <a:pPr indent="0" lvl="0" marL="0" rtl="0" algn="l">
              <a:lnSpc>
                <a:spcPct val="115000"/>
              </a:lnSpc>
              <a:spcBef>
                <a:spcPts val="0"/>
              </a:spcBef>
              <a:spcAft>
                <a:spcPts val="0"/>
              </a:spcAft>
              <a:buClr>
                <a:schemeClr val="dk2"/>
              </a:buClr>
              <a:buSzPts val="1100"/>
              <a:buFont typeface="Arial"/>
              <a:buNone/>
            </a:pPr>
            <a:r>
              <a:rPr lang="en" sz="1600">
                <a:solidFill>
                  <a:srgbClr val="000000"/>
                </a:solidFill>
              </a:rPr>
              <a:t>● Calculate the adjusted function point (AFP) by multiplying these counts by an adjustment factor; the UFP and the product complexity adjustment.</a:t>
            </a:r>
            <a:endParaRPr sz="1600">
              <a:solidFill>
                <a:srgbClr val="000000"/>
              </a:solidFill>
            </a:endParaRPr>
          </a:p>
          <a:p>
            <a:pPr indent="0" lvl="0" marL="0" rtl="0" algn="l">
              <a:spcBef>
                <a:spcPts val="0"/>
              </a:spcBef>
              <a:spcAft>
                <a:spcPts val="1600"/>
              </a:spcAft>
              <a:buNone/>
            </a:pPr>
            <a:r>
              <a:rPr lang="en" sz="1600">
                <a:solidFill>
                  <a:srgbClr val="000000"/>
                </a:solidFill>
              </a:rPr>
              <a:t> Calculate the Source Lines of Code (SLOC) with the help of the AFP and the Language Factor (LF)</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en"/>
              <a:t>Calculation of Unadjusted Function Point(UFP)</a:t>
            </a:r>
            <a:endParaRPr/>
          </a:p>
        </p:txBody>
      </p:sp>
      <p:sp>
        <p:nvSpPr>
          <p:cNvPr id="224" name="Google Shape;224;p31"/>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2"/>
              </a:buClr>
              <a:buSzPts val="1100"/>
              <a:buFont typeface="Arial"/>
              <a:buNone/>
            </a:pPr>
            <a:r>
              <a:rPr lang="en" sz="1300">
                <a:solidFill>
                  <a:srgbClr val="000000"/>
                </a:solidFill>
                <a:latin typeface="Arial"/>
                <a:ea typeface="Arial"/>
                <a:cs typeface="Arial"/>
                <a:sym typeface="Arial"/>
              </a:rPr>
              <a:t>The FPA measures functionality that the user requires. The specific user functionality is a measurement of the functionality delivered by the application as for user request.</a:t>
            </a:r>
            <a:endParaRPr sz="1300">
              <a:solidFill>
                <a:srgbClr val="000000"/>
              </a:solidFill>
              <a:latin typeface="Arial"/>
              <a:ea typeface="Arial"/>
              <a:cs typeface="Arial"/>
              <a:sym typeface="Arial"/>
            </a:endParaRPr>
          </a:p>
          <a:p>
            <a:pPr indent="0" lvl="0" marL="0" rtl="0" algn="just">
              <a:lnSpc>
                <a:spcPct val="115000"/>
              </a:lnSpc>
              <a:spcBef>
                <a:spcPts val="0"/>
              </a:spcBef>
              <a:spcAft>
                <a:spcPts val="0"/>
              </a:spcAft>
              <a:buClr>
                <a:schemeClr val="dk2"/>
              </a:buClr>
              <a:buSzPts val="1100"/>
              <a:buFont typeface="Arial"/>
              <a:buNone/>
            </a:pPr>
            <a:r>
              <a:rPr lang="en" sz="1300">
                <a:solidFill>
                  <a:srgbClr val="000000"/>
                </a:solidFill>
                <a:latin typeface="Arial"/>
                <a:ea typeface="Arial"/>
                <a:cs typeface="Arial"/>
                <a:sym typeface="Arial"/>
              </a:rPr>
              <a:t>The 5 function types identified are</a:t>
            </a:r>
            <a:endParaRPr sz="130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2"/>
              </a:buClr>
              <a:buSzPts val="1100"/>
              <a:buFont typeface="Arial"/>
              <a:buNone/>
            </a:pPr>
            <a:r>
              <a:rPr lang="en" sz="1300">
                <a:solidFill>
                  <a:srgbClr val="000000"/>
                </a:solidFill>
                <a:latin typeface="Arial"/>
                <a:ea typeface="Arial"/>
                <a:cs typeface="Arial"/>
                <a:sym typeface="Arial"/>
              </a:rPr>
              <a:t>●external input which receives information from outside the application boundary,</a:t>
            </a:r>
            <a:endParaRPr sz="130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2"/>
              </a:buClr>
              <a:buSzPts val="1100"/>
              <a:buFont typeface="Arial"/>
              <a:buNone/>
            </a:pPr>
            <a:r>
              <a:rPr lang="en" sz="1300">
                <a:solidFill>
                  <a:srgbClr val="000000"/>
                </a:solidFill>
                <a:latin typeface="Arial"/>
                <a:ea typeface="Arial"/>
                <a:cs typeface="Arial"/>
                <a:sym typeface="Arial"/>
              </a:rPr>
              <a:t>●external output which presents information of the information system,</a:t>
            </a:r>
            <a:endParaRPr sz="130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2"/>
              </a:buClr>
              <a:buSzPts val="1100"/>
              <a:buFont typeface="Arial"/>
              <a:buNone/>
            </a:pPr>
            <a:r>
              <a:rPr lang="en" sz="1300">
                <a:solidFill>
                  <a:srgbClr val="000000"/>
                </a:solidFill>
                <a:latin typeface="Arial"/>
                <a:ea typeface="Arial"/>
                <a:cs typeface="Arial"/>
                <a:sym typeface="Arial"/>
              </a:rPr>
              <a:t>●external enquiries which is special kind of an external output. An external inquiry presents information of the information system based on a uniquely identifying search criterion, without applying additional processing (such as calculations).</a:t>
            </a:r>
            <a:endParaRPr sz="130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2"/>
              </a:buClr>
              <a:buSzPts val="1100"/>
              <a:buFont typeface="Arial"/>
              <a:buNone/>
            </a:pPr>
            <a:r>
              <a:rPr lang="en" sz="1300">
                <a:solidFill>
                  <a:srgbClr val="000000"/>
                </a:solidFill>
                <a:latin typeface="Arial"/>
                <a:ea typeface="Arial"/>
                <a:cs typeface="Arial"/>
                <a:sym typeface="Arial"/>
              </a:rPr>
              <a:t>●internal logical files contains permanent data that is relevant to the user The information system references and maintains the data and</a:t>
            </a:r>
            <a:endParaRPr sz="130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2"/>
              </a:buClr>
              <a:buSzPts val="1100"/>
              <a:buFont typeface="Arial"/>
              <a:buNone/>
            </a:pPr>
            <a:r>
              <a:rPr lang="en" sz="1300">
                <a:solidFill>
                  <a:srgbClr val="000000"/>
                </a:solidFill>
                <a:latin typeface="Arial"/>
                <a:ea typeface="Arial"/>
                <a:cs typeface="Arial"/>
                <a:sym typeface="Arial"/>
              </a:rPr>
              <a:t>●external interface files also contains permanent data that is relevant to the user.</a:t>
            </a:r>
            <a:endParaRPr sz="1300">
              <a:solidFill>
                <a:srgbClr val="000000"/>
              </a:solidFill>
              <a:latin typeface="Arial"/>
              <a:ea typeface="Arial"/>
              <a:cs typeface="Arial"/>
              <a:sym typeface="Arial"/>
            </a:endParaRPr>
          </a:p>
          <a:p>
            <a:pPr indent="0" lvl="0" marL="0" rtl="0" algn="l">
              <a:spcBef>
                <a:spcPts val="0"/>
              </a:spcBef>
              <a:spcAft>
                <a:spcPts val="1600"/>
              </a:spcAft>
              <a:buNone/>
            </a:pPr>
            <a:r>
              <a:rPr lang="en" sz="1300">
                <a:solidFill>
                  <a:srgbClr val="000000"/>
                </a:solidFill>
                <a:latin typeface="Arial"/>
                <a:ea typeface="Arial"/>
                <a:cs typeface="Arial"/>
                <a:sym typeface="Arial"/>
              </a:rPr>
              <a:t>For each function identified above the function is further classified as </a:t>
            </a:r>
            <a:r>
              <a:rPr i="1" lang="en" sz="1300">
                <a:solidFill>
                  <a:srgbClr val="000000"/>
                </a:solidFill>
                <a:latin typeface="Arial"/>
                <a:ea typeface="Arial"/>
                <a:cs typeface="Arial"/>
                <a:sym typeface="Arial"/>
              </a:rPr>
              <a:t>simple, average </a:t>
            </a:r>
            <a:r>
              <a:rPr lang="en" sz="1300">
                <a:solidFill>
                  <a:srgbClr val="000000"/>
                </a:solidFill>
                <a:latin typeface="Arial"/>
                <a:ea typeface="Arial"/>
                <a:cs typeface="Arial"/>
                <a:sym typeface="Arial"/>
              </a:rPr>
              <a:t>or </a:t>
            </a:r>
            <a:r>
              <a:rPr i="1" lang="en" sz="1300">
                <a:solidFill>
                  <a:srgbClr val="000000"/>
                </a:solidFill>
                <a:latin typeface="Arial"/>
                <a:ea typeface="Arial"/>
                <a:cs typeface="Arial"/>
                <a:sym typeface="Arial"/>
              </a:rPr>
              <a:t>complex </a:t>
            </a:r>
            <a:r>
              <a:rPr lang="en" sz="1300">
                <a:solidFill>
                  <a:srgbClr val="000000"/>
                </a:solidFill>
                <a:latin typeface="Arial"/>
                <a:ea typeface="Arial"/>
                <a:cs typeface="Arial"/>
                <a:sym typeface="Arial"/>
              </a:rPr>
              <a:t>and a weight is given to each. The sum of the weights quantifies the size of information processing and is referred to as the Unadjusted Function points.</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526350"/>
            <a:ext cx="6946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Our Mission</a:t>
            </a:r>
            <a:r>
              <a:rPr lang="en"/>
              <a:t>: </a:t>
            </a:r>
            <a:endParaRPr/>
          </a:p>
          <a:p>
            <a:pPr indent="0" lvl="0" marL="0" rtl="0" algn="l">
              <a:spcBef>
                <a:spcPts val="0"/>
              </a:spcBef>
              <a:spcAft>
                <a:spcPts val="0"/>
              </a:spcAft>
              <a:buClr>
                <a:schemeClr val="dk2"/>
              </a:buClr>
              <a:buSzPts val="1100"/>
              <a:buFont typeface="Arial"/>
              <a:buNone/>
            </a:pPr>
            <a:r>
              <a:rPr lang="en" sz="3000">
                <a:latin typeface="Times New Roman"/>
                <a:ea typeface="Times New Roman"/>
                <a:cs typeface="Times New Roman"/>
                <a:sym typeface="Times New Roman"/>
              </a:rPr>
              <a:t>To build a one-stop platform connecting all sources of mental health help, while taking care of anonymity and other concerns students may have.</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Arial"/>
                <a:ea typeface="Arial"/>
                <a:cs typeface="Arial"/>
                <a:sym typeface="Arial"/>
              </a:rPr>
              <a:t>The table below shows the function types and the weighting factors for the varying complexities:</a:t>
            </a:r>
            <a:endParaRPr sz="1800">
              <a:solidFill>
                <a:srgbClr val="000000"/>
              </a:solidFill>
            </a:endParaRPr>
          </a:p>
        </p:txBody>
      </p:sp>
      <p:sp>
        <p:nvSpPr>
          <p:cNvPr id="230" name="Google Shape;230;p32"/>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231" name="Google Shape;231;p32"/>
          <p:cNvPicPr preferRelativeResize="0"/>
          <p:nvPr/>
        </p:nvPicPr>
        <p:blipFill>
          <a:blip r:embed="rId3">
            <a:alphaModFix/>
          </a:blip>
          <a:stretch>
            <a:fillRect/>
          </a:stretch>
        </p:blipFill>
        <p:spPr>
          <a:xfrm>
            <a:off x="439750" y="1326913"/>
            <a:ext cx="7620000" cy="263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Playfair Display"/>
                <a:ea typeface="Playfair Display"/>
                <a:cs typeface="Playfair Display"/>
                <a:sym typeface="Playfair Display"/>
              </a:rPr>
              <a:t>Using these definitions in previous slide, the files types in our project can be counted as follows:</a:t>
            </a:r>
            <a:endParaRPr sz="1800">
              <a:solidFill>
                <a:srgbClr val="000000"/>
              </a:solidFill>
              <a:latin typeface="Playfair Display"/>
              <a:ea typeface="Playfair Display"/>
              <a:cs typeface="Playfair Display"/>
              <a:sym typeface="Playfair Display"/>
            </a:endParaRPr>
          </a:p>
        </p:txBody>
      </p:sp>
      <p:sp>
        <p:nvSpPr>
          <p:cNvPr id="237" name="Google Shape;237;p33"/>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238" name="Google Shape;238;p33"/>
          <p:cNvPicPr preferRelativeResize="0"/>
          <p:nvPr/>
        </p:nvPicPr>
        <p:blipFill>
          <a:blip r:embed="rId3">
            <a:alphaModFix/>
          </a:blip>
          <a:stretch>
            <a:fillRect/>
          </a:stretch>
        </p:blipFill>
        <p:spPr>
          <a:xfrm>
            <a:off x="311700" y="1234075"/>
            <a:ext cx="8018524" cy="3668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34"/>
          <p:cNvPicPr preferRelativeResize="0"/>
          <p:nvPr/>
        </p:nvPicPr>
        <p:blipFill>
          <a:blip r:embed="rId3">
            <a:alphaModFix/>
          </a:blip>
          <a:stretch>
            <a:fillRect/>
          </a:stretch>
        </p:blipFill>
        <p:spPr>
          <a:xfrm>
            <a:off x="214375" y="586175"/>
            <a:ext cx="8676276" cy="4040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35"/>
          <p:cNvPicPr preferRelativeResize="0"/>
          <p:nvPr/>
        </p:nvPicPr>
        <p:blipFill>
          <a:blip r:embed="rId3">
            <a:alphaModFix/>
          </a:blip>
          <a:stretch>
            <a:fillRect/>
          </a:stretch>
        </p:blipFill>
        <p:spPr>
          <a:xfrm>
            <a:off x="152400" y="152400"/>
            <a:ext cx="8839201" cy="47944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Calculate Adjusted Function Point</a:t>
            </a:r>
            <a:endParaRPr/>
          </a:p>
        </p:txBody>
      </p:sp>
      <p:sp>
        <p:nvSpPr>
          <p:cNvPr id="254" name="Google Shape;254;p36"/>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400">
                <a:solidFill>
                  <a:srgbClr val="000000"/>
                </a:solidFill>
                <a:latin typeface="Arial"/>
                <a:ea typeface="Arial"/>
                <a:cs typeface="Arial"/>
                <a:sym typeface="Arial"/>
              </a:rPr>
              <a:t>To calculate the Complexity adjustment value, several factors have to be considered, such as Backup and recovery, code design for reuse, etc.  All the factors and their estimated values in this project are shown in the following table.</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Clr>
                <a:schemeClr val="dk2"/>
              </a:buClr>
              <a:buSzPts val="1100"/>
              <a:buFont typeface="Arial"/>
              <a:buNone/>
            </a:pPr>
            <a:r>
              <a:rPr lang="en" sz="1400">
                <a:solidFill>
                  <a:srgbClr val="000000"/>
                </a:solidFill>
                <a:latin typeface="Arial"/>
                <a:ea typeface="Arial"/>
                <a:cs typeface="Arial"/>
                <a:sym typeface="Arial"/>
              </a:rPr>
              <a:t>The adjusted function point denoted by FP is given by the formula:</a:t>
            </a:r>
            <a:endParaRPr sz="1400">
              <a:solidFill>
                <a:srgbClr val="000000"/>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i="1" lang="en" sz="1400">
                <a:solidFill>
                  <a:srgbClr val="000000"/>
                </a:solidFill>
                <a:latin typeface="Trebuchet MS"/>
                <a:ea typeface="Trebuchet MS"/>
                <a:cs typeface="Trebuchet MS"/>
                <a:sym typeface="Trebuchet MS"/>
              </a:rPr>
              <a:t> </a:t>
            </a:r>
            <a:endParaRPr i="1" sz="1400">
              <a:solidFill>
                <a:srgbClr val="000000"/>
              </a:solidFill>
              <a:latin typeface="Trebuchet MS"/>
              <a:ea typeface="Trebuchet MS"/>
              <a:cs typeface="Trebuchet MS"/>
              <a:sym typeface="Trebuchet MS"/>
            </a:endParaRPr>
          </a:p>
          <a:p>
            <a:pPr indent="0" lvl="0" marL="0" rtl="0" algn="just">
              <a:lnSpc>
                <a:spcPct val="115000"/>
              </a:lnSpc>
              <a:spcBef>
                <a:spcPts val="0"/>
              </a:spcBef>
              <a:spcAft>
                <a:spcPts val="0"/>
              </a:spcAft>
              <a:buClr>
                <a:schemeClr val="dk2"/>
              </a:buClr>
              <a:buSzPts val="1100"/>
              <a:buFont typeface="Arial"/>
              <a:buNone/>
            </a:pPr>
            <a:r>
              <a:rPr lang="en" sz="1400">
                <a:solidFill>
                  <a:srgbClr val="000000"/>
                </a:solidFill>
                <a:latin typeface="Arial"/>
                <a:ea typeface="Arial"/>
                <a:cs typeface="Arial"/>
                <a:sym typeface="Arial"/>
              </a:rPr>
              <a:t>FP = total UFP * (0.65 + (0.01 * Total complexity adjustment value)) or</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FP = total UFP * (Complexity adjustment factor).</a:t>
            </a:r>
            <a:endParaRPr sz="1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 sz="1400">
                <a:solidFill>
                  <a:schemeClr val="accent1"/>
                </a:solidFill>
                <a:latin typeface="Arial"/>
                <a:ea typeface="Arial"/>
                <a:cs typeface="Arial"/>
                <a:sym typeface="Arial"/>
              </a:rPr>
              <a:t>The 14 factors which affect the complexity and development effort are rated on a scale of 0-5 as per their degree of influence.</a:t>
            </a:r>
            <a:endParaRPr sz="1400">
              <a:solidFill>
                <a:schemeClr val="accent1"/>
              </a:solidFill>
              <a:latin typeface="Arial"/>
              <a:ea typeface="Arial"/>
              <a:cs typeface="Arial"/>
              <a:sym typeface="Arial"/>
            </a:endParaRPr>
          </a:p>
          <a:p>
            <a:pPr indent="0" lvl="0" marL="0" rtl="0" algn="l">
              <a:lnSpc>
                <a:spcPct val="100000"/>
              </a:lnSpc>
              <a:spcBef>
                <a:spcPts val="0"/>
              </a:spcBef>
              <a:spcAft>
                <a:spcPts val="0"/>
              </a:spcAft>
              <a:buClr>
                <a:schemeClr val="dk2"/>
              </a:buClr>
              <a:buSzPts val="1100"/>
              <a:buFont typeface="Arial"/>
              <a:buNone/>
            </a:pPr>
            <a:r>
              <a:t/>
            </a:r>
            <a:endParaRPr sz="1400">
              <a:solidFill>
                <a:schemeClr val="accent1"/>
              </a:solidFill>
              <a:latin typeface="Arial"/>
              <a:ea typeface="Arial"/>
              <a:cs typeface="Arial"/>
              <a:sym typeface="Arial"/>
            </a:endParaRPr>
          </a:p>
        </p:txBody>
      </p:sp>
      <p:pic>
        <p:nvPicPr>
          <p:cNvPr id="255" name="Google Shape;255;p36"/>
          <p:cNvPicPr preferRelativeResize="0"/>
          <p:nvPr/>
        </p:nvPicPr>
        <p:blipFill>
          <a:blip r:embed="rId3">
            <a:alphaModFix/>
          </a:blip>
          <a:stretch>
            <a:fillRect/>
          </a:stretch>
        </p:blipFill>
        <p:spPr>
          <a:xfrm>
            <a:off x="2255150" y="3808813"/>
            <a:ext cx="5848350" cy="1095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ADJUSTED FUNCTION POINTS</a:t>
            </a:r>
            <a:endParaRPr/>
          </a:p>
        </p:txBody>
      </p:sp>
      <p:sp>
        <p:nvSpPr>
          <p:cNvPr id="261" name="Google Shape;261;p37"/>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37"/>
          <p:cNvPicPr preferRelativeResize="0"/>
          <p:nvPr/>
        </p:nvPicPr>
        <p:blipFill>
          <a:blip r:embed="rId3">
            <a:alphaModFix/>
          </a:blip>
          <a:stretch>
            <a:fillRect/>
          </a:stretch>
        </p:blipFill>
        <p:spPr>
          <a:xfrm>
            <a:off x="251600" y="1234075"/>
            <a:ext cx="8811901" cy="3735375"/>
          </a:xfrm>
          <a:prstGeom prst="rect">
            <a:avLst/>
          </a:prstGeom>
          <a:noFill/>
          <a:ln>
            <a:noFill/>
          </a:ln>
        </p:spPr>
      </p:pic>
      <p:graphicFrame>
        <p:nvGraphicFramePr>
          <p:cNvPr id="263" name="Google Shape;263;p37"/>
          <p:cNvGraphicFramePr/>
          <p:nvPr/>
        </p:nvGraphicFramePr>
        <p:xfrm>
          <a:off x="251588" y="1234075"/>
          <a:ext cx="3000000" cy="3000000"/>
        </p:xfrm>
        <a:graphic>
          <a:graphicData uri="http://schemas.openxmlformats.org/drawingml/2006/table">
            <a:tbl>
              <a:tblPr>
                <a:noFill/>
                <a:tableStyleId>{CCC01378-8EBE-4D82-8BE2-EA4995AEEF0A}</a:tableStyleId>
              </a:tblPr>
              <a:tblGrid>
                <a:gridCol w="1939525"/>
                <a:gridCol w="4334425"/>
                <a:gridCol w="2618475"/>
              </a:tblGrid>
              <a:tr h="488675">
                <a:tc>
                  <a:txBody>
                    <a:bodyPr/>
                    <a:lstStyle/>
                    <a:p>
                      <a:pPr indent="0" lvl="0" marL="0" rtl="0" algn="l">
                        <a:spcBef>
                          <a:spcPts val="0"/>
                        </a:spcBef>
                        <a:spcAft>
                          <a:spcPts val="0"/>
                        </a:spcAft>
                        <a:buNone/>
                      </a:pPr>
                      <a:r>
                        <a:rPr lang="en"/>
                        <a:t>Number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Complexity Weighting Factor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Value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88675">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Backup and Recovery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88675">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Data Communications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88675">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Distributed Processing</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88675">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Performance critical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88675">
                <a:tc>
                  <a:txBody>
                    <a:bodyPr/>
                    <a:lstStyle/>
                    <a:p>
                      <a:pPr indent="0" lvl="0" marL="0" rtl="0" algn="l">
                        <a:spcBef>
                          <a:spcPts val="0"/>
                        </a:spcBef>
                        <a:spcAft>
                          <a:spcPts val="0"/>
                        </a:spcAft>
                        <a:buNone/>
                      </a:pPr>
                      <a:r>
                        <a:rPr lang="en"/>
                        <a:t>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Existing operating environment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88675">
                <a:tc>
                  <a:txBody>
                    <a:bodyPr/>
                    <a:lstStyle/>
                    <a:p>
                      <a:pPr indent="0" lvl="0" marL="0" rtl="0" algn="l">
                        <a:spcBef>
                          <a:spcPts val="0"/>
                        </a:spcBef>
                        <a:spcAft>
                          <a:spcPts val="0"/>
                        </a:spcAft>
                        <a:buNone/>
                      </a:pPr>
                      <a:r>
                        <a:rPr lang="en"/>
                        <a:t>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On-line data entry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88675">
                <a:tc>
                  <a:txBody>
                    <a:bodyPr/>
                    <a:lstStyle/>
                    <a:p>
                      <a:pPr indent="0" lvl="0" marL="0" rtl="0" algn="l">
                        <a:spcBef>
                          <a:spcPts val="0"/>
                        </a:spcBef>
                        <a:spcAft>
                          <a:spcPts val="0"/>
                        </a:spcAft>
                        <a:buNone/>
                      </a:pPr>
                      <a:r>
                        <a:rPr lang="en"/>
                        <a:t>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Input transactions over multiple screen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t>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ADJUSTED FUNCTION POINTS</a:t>
            </a:r>
            <a:endParaRPr/>
          </a:p>
        </p:txBody>
      </p:sp>
      <p:sp>
        <p:nvSpPr>
          <p:cNvPr id="269" name="Google Shape;269;p38"/>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38"/>
          <p:cNvPicPr preferRelativeResize="0"/>
          <p:nvPr/>
        </p:nvPicPr>
        <p:blipFill>
          <a:blip r:embed="rId3">
            <a:alphaModFix/>
          </a:blip>
          <a:stretch>
            <a:fillRect/>
          </a:stretch>
        </p:blipFill>
        <p:spPr>
          <a:xfrm>
            <a:off x="311700" y="1234075"/>
            <a:ext cx="8582825" cy="3790375"/>
          </a:xfrm>
          <a:prstGeom prst="rect">
            <a:avLst/>
          </a:prstGeom>
          <a:noFill/>
          <a:ln>
            <a:noFill/>
          </a:ln>
        </p:spPr>
      </p:pic>
      <p:graphicFrame>
        <p:nvGraphicFramePr>
          <p:cNvPr id="271" name="Google Shape;271;p38"/>
          <p:cNvGraphicFramePr/>
          <p:nvPr/>
        </p:nvGraphicFramePr>
        <p:xfrm>
          <a:off x="311688" y="1234075"/>
          <a:ext cx="3000000" cy="3000000"/>
        </p:xfrm>
        <a:graphic>
          <a:graphicData uri="http://schemas.openxmlformats.org/drawingml/2006/table">
            <a:tbl>
              <a:tblPr>
                <a:noFill/>
                <a:tableStyleId>{CCC01378-8EBE-4D82-8BE2-EA4995AEEF0A}</a:tableStyleId>
              </a:tblPr>
              <a:tblGrid>
                <a:gridCol w="2232950"/>
                <a:gridCol w="3974075"/>
                <a:gridCol w="2625275"/>
              </a:tblGrid>
              <a:tr h="433900">
                <a:tc>
                  <a:txBody>
                    <a:bodyPr/>
                    <a:lstStyle/>
                    <a:p>
                      <a:pPr indent="0" lvl="0" marL="0" rtl="0" algn="l">
                        <a:spcBef>
                          <a:spcPts val="0"/>
                        </a:spcBef>
                        <a:spcAft>
                          <a:spcPts val="0"/>
                        </a:spcAft>
                        <a:buNone/>
                      </a:pPr>
                      <a:r>
                        <a:rPr lang="en">
                          <a:solidFill>
                            <a:srgbClr val="1B212C"/>
                          </a:solidFill>
                        </a:rPr>
                        <a:t>Number</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Complexity Weighting Factor</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Value</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3900">
                <a:tc>
                  <a:txBody>
                    <a:bodyPr/>
                    <a:lstStyle/>
                    <a:p>
                      <a:pPr indent="0" lvl="0" marL="0" rtl="0" algn="l">
                        <a:spcBef>
                          <a:spcPts val="0"/>
                        </a:spcBef>
                        <a:spcAft>
                          <a:spcPts val="0"/>
                        </a:spcAft>
                        <a:buNone/>
                      </a:pPr>
                      <a:r>
                        <a:rPr lang="en">
                          <a:solidFill>
                            <a:srgbClr val="1B212C"/>
                          </a:solidFill>
                        </a:rPr>
                        <a:t>8</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Master files updated online</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2</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3900">
                <a:tc>
                  <a:txBody>
                    <a:bodyPr/>
                    <a:lstStyle/>
                    <a:p>
                      <a:pPr indent="0" lvl="0" marL="0" rtl="0" algn="l">
                        <a:spcBef>
                          <a:spcPts val="0"/>
                        </a:spcBef>
                        <a:spcAft>
                          <a:spcPts val="0"/>
                        </a:spcAft>
                        <a:buNone/>
                      </a:pPr>
                      <a:r>
                        <a:rPr lang="en">
                          <a:solidFill>
                            <a:srgbClr val="1B212C"/>
                          </a:solidFill>
                        </a:rPr>
                        <a:t>9</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Information domain values complex</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2</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3900">
                <a:tc>
                  <a:txBody>
                    <a:bodyPr/>
                    <a:lstStyle/>
                    <a:p>
                      <a:pPr indent="0" lvl="0" marL="0" rtl="0" algn="l">
                        <a:spcBef>
                          <a:spcPts val="0"/>
                        </a:spcBef>
                        <a:spcAft>
                          <a:spcPts val="0"/>
                        </a:spcAft>
                        <a:buNone/>
                      </a:pPr>
                      <a:r>
                        <a:rPr lang="en">
                          <a:solidFill>
                            <a:srgbClr val="1B212C"/>
                          </a:solidFill>
                        </a:rPr>
                        <a:t>10</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Internal Processing complex</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2</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3900">
                <a:tc>
                  <a:txBody>
                    <a:bodyPr/>
                    <a:lstStyle/>
                    <a:p>
                      <a:pPr indent="0" lvl="0" marL="0" rtl="0" algn="l">
                        <a:spcBef>
                          <a:spcPts val="0"/>
                        </a:spcBef>
                        <a:spcAft>
                          <a:spcPts val="0"/>
                        </a:spcAft>
                        <a:buNone/>
                      </a:pPr>
                      <a:r>
                        <a:rPr lang="en">
                          <a:solidFill>
                            <a:srgbClr val="1B212C"/>
                          </a:solidFill>
                        </a:rPr>
                        <a:t>11</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Code designed for reuse</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4</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3900">
                <a:tc>
                  <a:txBody>
                    <a:bodyPr/>
                    <a:lstStyle/>
                    <a:p>
                      <a:pPr indent="0" lvl="0" marL="0" rtl="0" algn="l">
                        <a:spcBef>
                          <a:spcPts val="0"/>
                        </a:spcBef>
                        <a:spcAft>
                          <a:spcPts val="0"/>
                        </a:spcAft>
                        <a:buNone/>
                      </a:pPr>
                      <a:r>
                        <a:rPr lang="en">
                          <a:solidFill>
                            <a:srgbClr val="1B212C"/>
                          </a:solidFill>
                        </a:rPr>
                        <a:t>12</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Installation Ease</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0</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3900">
                <a:tc>
                  <a:txBody>
                    <a:bodyPr/>
                    <a:lstStyle/>
                    <a:p>
                      <a:pPr indent="0" lvl="0" marL="0" rtl="0" algn="l">
                        <a:spcBef>
                          <a:spcPts val="0"/>
                        </a:spcBef>
                        <a:spcAft>
                          <a:spcPts val="0"/>
                        </a:spcAft>
                        <a:buNone/>
                      </a:pPr>
                      <a:r>
                        <a:rPr lang="en">
                          <a:solidFill>
                            <a:srgbClr val="1B212C"/>
                          </a:solidFill>
                        </a:rPr>
                        <a:t>13</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Multiple installations</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3</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3900">
                <a:tc>
                  <a:txBody>
                    <a:bodyPr/>
                    <a:lstStyle/>
                    <a:p>
                      <a:pPr indent="0" lvl="0" marL="0" rtl="0" algn="l">
                        <a:spcBef>
                          <a:spcPts val="0"/>
                        </a:spcBef>
                        <a:spcAft>
                          <a:spcPts val="0"/>
                        </a:spcAft>
                        <a:buNone/>
                      </a:pPr>
                      <a:r>
                        <a:rPr lang="en">
                          <a:solidFill>
                            <a:srgbClr val="1B212C"/>
                          </a:solidFill>
                        </a:rPr>
                        <a:t>14</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Application designed for change</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2</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38125">
                <a:tc>
                  <a:txBody>
                    <a:bodyPr/>
                    <a:lstStyle/>
                    <a:p>
                      <a:pPr indent="0" lvl="0" marL="0" rtl="0" algn="l">
                        <a:spcBef>
                          <a:spcPts val="0"/>
                        </a:spcBef>
                        <a:spcAft>
                          <a:spcPts val="0"/>
                        </a:spcAft>
                        <a:buNone/>
                      </a:pPr>
                      <a:r>
                        <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u="sng">
                          <a:solidFill>
                            <a:srgbClr val="1B212C"/>
                          </a:solidFill>
                        </a:rPr>
                        <a:t>Total complexity adjustment value</a:t>
                      </a:r>
                      <a:endParaRPr u="sng">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rgbClr val="1B212C"/>
                          </a:solidFill>
                        </a:rPr>
                        <a:t>35</a:t>
                      </a:r>
                      <a:endParaRPr>
                        <a:solidFill>
                          <a:srgbClr val="1B212C"/>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Calculate the SLOC.</a:t>
            </a:r>
            <a:endParaRPr/>
          </a:p>
        </p:txBody>
      </p:sp>
      <p:sp>
        <p:nvSpPr>
          <p:cNvPr id="277" name="Google Shape;277;p39"/>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Unadjusted Function Point = 117</a:t>
            </a:r>
            <a:endParaRPr/>
          </a:p>
          <a:p>
            <a:pPr indent="0" lvl="0" marL="0" rtl="0" algn="l">
              <a:spcBef>
                <a:spcPts val="1600"/>
              </a:spcBef>
              <a:spcAft>
                <a:spcPts val="0"/>
              </a:spcAft>
              <a:buNone/>
            </a:pPr>
            <a:r>
              <a:rPr lang="en"/>
              <a:t>Product Complexity Adjustment(PC) = 0.65+(0.01*35) = 1.00</a:t>
            </a:r>
            <a:endParaRPr/>
          </a:p>
          <a:p>
            <a:pPr indent="0" lvl="0" marL="0" rtl="0" algn="l">
              <a:spcBef>
                <a:spcPts val="1600"/>
              </a:spcBef>
              <a:spcAft>
                <a:spcPts val="0"/>
              </a:spcAft>
              <a:buNone/>
            </a:pPr>
            <a:r>
              <a:rPr lang="en"/>
              <a:t>Total Adjusted Function Points(FP) = UFP*PC = 117</a:t>
            </a:r>
            <a:endParaRPr/>
          </a:p>
          <a:p>
            <a:pPr indent="0" lvl="0" marL="0" rtl="0" algn="l">
              <a:spcBef>
                <a:spcPts val="1600"/>
              </a:spcBef>
              <a:spcAft>
                <a:spcPts val="0"/>
              </a:spcAft>
              <a:buNone/>
            </a:pPr>
            <a:r>
              <a:rPr lang="en"/>
              <a:t>Language Factor(LF) for Java assumed as = 53</a:t>
            </a:r>
            <a:endParaRPr/>
          </a:p>
          <a:p>
            <a:pPr indent="0" lvl="0" marL="0" rtl="0" algn="l">
              <a:spcBef>
                <a:spcPts val="1600"/>
              </a:spcBef>
              <a:spcAft>
                <a:spcPts val="1600"/>
              </a:spcAft>
              <a:buNone/>
            </a:pPr>
            <a:r>
              <a:rPr lang="en"/>
              <a:t>Source Lines Of code (SLOC) = FP*LF = 6201  (can be verified from SONAR)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358050" y="1743600"/>
            <a:ext cx="8427900" cy="165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latin typeface="Amatic SC"/>
                <a:ea typeface="Amatic SC"/>
                <a:cs typeface="Amatic SC"/>
                <a:sym typeface="Amatic SC"/>
              </a:rPr>
              <a:t>Scrum</a:t>
            </a:r>
            <a:endParaRPr sz="9600">
              <a:latin typeface="Amatic SC"/>
              <a:ea typeface="Amatic SC"/>
              <a:cs typeface="Amatic SC"/>
              <a:sym typeface="Amatic S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337525" y="377175"/>
            <a:ext cx="4045200" cy="84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Scrum</a:t>
            </a:r>
            <a:endParaRPr>
              <a:latin typeface="Lobster"/>
              <a:ea typeface="Lobster"/>
              <a:cs typeface="Lobster"/>
              <a:sym typeface="Lobster"/>
            </a:endParaRPr>
          </a:p>
        </p:txBody>
      </p:sp>
      <p:sp>
        <p:nvSpPr>
          <p:cNvPr id="288" name="Google Shape;288;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just">
              <a:lnSpc>
                <a:spcPct val="10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Scrum is a </a:t>
            </a:r>
            <a:r>
              <a:rPr lang="en" sz="2000">
                <a:uFill>
                  <a:noFill/>
                </a:uFill>
                <a:latin typeface="Times New Roman"/>
                <a:ea typeface="Times New Roman"/>
                <a:cs typeface="Times New Roman"/>
                <a:sym typeface="Times New Roman"/>
                <a:hlinkClick r:id="rId3"/>
              </a:rPr>
              <a:t>framework</a:t>
            </a:r>
            <a:r>
              <a:rPr lang="en" sz="2000">
                <a:latin typeface="Times New Roman"/>
                <a:ea typeface="Times New Roman"/>
                <a:cs typeface="Times New Roman"/>
                <a:sym typeface="Times New Roman"/>
              </a:rPr>
              <a:t> for </a:t>
            </a:r>
            <a:r>
              <a:rPr lang="en" sz="2000">
                <a:uFill>
                  <a:noFill/>
                </a:uFill>
                <a:latin typeface="Times New Roman"/>
                <a:ea typeface="Times New Roman"/>
                <a:cs typeface="Times New Roman"/>
                <a:sym typeface="Times New Roman"/>
                <a:hlinkClick r:id="rId4"/>
              </a:rPr>
              <a:t>project management</a:t>
            </a:r>
            <a:r>
              <a:rPr lang="en" sz="2000">
                <a:latin typeface="Times New Roman"/>
                <a:ea typeface="Times New Roman"/>
                <a:cs typeface="Times New Roman"/>
                <a:sym typeface="Times New Roman"/>
              </a:rPr>
              <a:t> that emphasizes teamwork, accountability and </a:t>
            </a:r>
            <a:r>
              <a:rPr lang="en" sz="2000">
                <a:uFill>
                  <a:noFill/>
                </a:uFill>
                <a:latin typeface="Times New Roman"/>
                <a:ea typeface="Times New Roman"/>
                <a:cs typeface="Times New Roman"/>
                <a:sym typeface="Times New Roman"/>
                <a:hlinkClick r:id="rId5"/>
              </a:rPr>
              <a:t>iterative</a:t>
            </a:r>
            <a:r>
              <a:rPr lang="en" sz="2000">
                <a:latin typeface="Times New Roman"/>
                <a:ea typeface="Times New Roman"/>
                <a:cs typeface="Times New Roman"/>
                <a:sym typeface="Times New Roman"/>
              </a:rPr>
              <a:t> progress.</a:t>
            </a:r>
            <a:endParaRPr sz="2000">
              <a:latin typeface="Times New Roman"/>
              <a:ea typeface="Times New Roman"/>
              <a:cs typeface="Times New Roman"/>
              <a:sym typeface="Times New Roman"/>
            </a:endParaRPr>
          </a:p>
          <a:p>
            <a:pPr indent="-355600" lvl="0" marL="457200" rtl="0" algn="just">
              <a:lnSpc>
                <a:spcPct val="10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The three pillars of Scrum are transparency, inspection and adaptation.</a:t>
            </a:r>
            <a:endParaRPr sz="2000">
              <a:latin typeface="Times New Roman"/>
              <a:ea typeface="Times New Roman"/>
              <a:cs typeface="Times New Roman"/>
              <a:sym typeface="Times New Roman"/>
            </a:endParaRPr>
          </a:p>
          <a:p>
            <a:pPr indent="-355600" lvl="0" marL="457200" rtl="0" algn="just">
              <a:lnSpc>
                <a:spcPct val="10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Scrum roles include </a:t>
            </a:r>
            <a:r>
              <a:rPr lang="en" sz="2000">
                <a:uFill>
                  <a:noFill/>
                </a:uFill>
                <a:latin typeface="Times New Roman"/>
                <a:ea typeface="Times New Roman"/>
                <a:cs typeface="Times New Roman"/>
                <a:sym typeface="Times New Roman"/>
                <a:hlinkClick r:id="rId6"/>
              </a:rPr>
              <a:t>product owner</a:t>
            </a:r>
            <a:r>
              <a:rPr lang="en" sz="2000">
                <a:latin typeface="Times New Roman"/>
                <a:ea typeface="Times New Roman"/>
                <a:cs typeface="Times New Roman"/>
                <a:sym typeface="Times New Roman"/>
              </a:rPr>
              <a:t>, </a:t>
            </a:r>
            <a:r>
              <a:rPr lang="en" sz="2000">
                <a:uFill>
                  <a:noFill/>
                </a:uFill>
                <a:latin typeface="Times New Roman"/>
                <a:ea typeface="Times New Roman"/>
                <a:cs typeface="Times New Roman"/>
                <a:sym typeface="Times New Roman"/>
                <a:hlinkClick r:id="rId7"/>
              </a:rPr>
              <a:t>Scrum master</a:t>
            </a:r>
            <a:r>
              <a:rPr lang="en" sz="2000">
                <a:latin typeface="Times New Roman"/>
                <a:ea typeface="Times New Roman"/>
                <a:cs typeface="Times New Roman"/>
                <a:sym typeface="Times New Roman"/>
              </a:rPr>
              <a:t> and Scrum development team.</a:t>
            </a:r>
            <a:endParaRPr sz="2000">
              <a:latin typeface="Times New Roman"/>
              <a:ea typeface="Times New Roman"/>
              <a:cs typeface="Times New Roman"/>
              <a:sym typeface="Times New Roman"/>
            </a:endParaRPr>
          </a:p>
        </p:txBody>
      </p:sp>
      <p:pic>
        <p:nvPicPr>
          <p:cNvPr id="289" name="Google Shape;289;p41"/>
          <p:cNvPicPr preferRelativeResize="0"/>
          <p:nvPr/>
        </p:nvPicPr>
        <p:blipFill>
          <a:blip r:embed="rId8">
            <a:alphaModFix/>
          </a:blip>
          <a:stretch>
            <a:fillRect/>
          </a:stretch>
        </p:blipFill>
        <p:spPr>
          <a:xfrm>
            <a:off x="268175" y="1536850"/>
            <a:ext cx="4183900" cy="32814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265500" y="433800"/>
            <a:ext cx="4045200" cy="82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Why this Project?</a:t>
            </a:r>
            <a:endParaRPr>
              <a:latin typeface="Lobster"/>
              <a:ea typeface="Lobster"/>
              <a:cs typeface="Lobster"/>
              <a:sym typeface="Lobster"/>
            </a:endParaRPr>
          </a:p>
        </p:txBody>
      </p:sp>
      <p:sp>
        <p:nvSpPr>
          <p:cNvPr id="71" name="Google Shape;71;p15"/>
          <p:cNvSpPr txBox="1"/>
          <p:nvPr>
            <p:ph idx="2" type="body"/>
          </p:nvPr>
        </p:nvSpPr>
        <p:spPr>
          <a:xfrm>
            <a:off x="4939500" y="550575"/>
            <a:ext cx="3837000" cy="3309300"/>
          </a:xfrm>
          <a:prstGeom prst="rect">
            <a:avLst/>
          </a:prstGeom>
        </p:spPr>
        <p:txBody>
          <a:bodyPr anchorCtr="0" anchor="ctr" bIns="91425" lIns="91425" spcFirstLastPara="1" rIns="91425" wrap="square" tIns="91425">
            <a:noAutofit/>
          </a:bodyPr>
          <a:lstStyle/>
          <a:p>
            <a:pPr indent="-381000" lvl="0" marL="457200" rtl="0" algn="just">
              <a:spcBef>
                <a:spcPts val="0"/>
              </a:spcBef>
              <a:spcAft>
                <a:spcPts val="0"/>
              </a:spcAft>
              <a:buClr>
                <a:srgbClr val="000000"/>
              </a:buClr>
              <a:buSzPts val="2400"/>
              <a:buFont typeface="Times New Roman"/>
              <a:buChar char="★"/>
            </a:pPr>
            <a:r>
              <a:rPr lang="en" sz="2400">
                <a:solidFill>
                  <a:srgbClr val="000000"/>
                </a:solidFill>
                <a:highlight>
                  <a:srgbClr val="FFFFFF"/>
                </a:highlight>
                <a:latin typeface="Times New Roman"/>
                <a:ea typeface="Times New Roman"/>
                <a:cs typeface="Times New Roman"/>
                <a:sym typeface="Times New Roman"/>
              </a:rPr>
              <a:t>Upwards trend of people suffering through mental health issues </a:t>
            </a:r>
            <a:endParaRPr sz="2400">
              <a:solidFill>
                <a:srgbClr val="000000"/>
              </a:solidFill>
              <a:highlight>
                <a:srgbClr val="FFFFFF"/>
              </a:highlight>
              <a:latin typeface="Times New Roman"/>
              <a:ea typeface="Times New Roman"/>
              <a:cs typeface="Times New Roman"/>
              <a:sym typeface="Times New Roman"/>
            </a:endParaRPr>
          </a:p>
          <a:p>
            <a:pPr indent="-381000" lvl="0" marL="457200" rtl="0" algn="just">
              <a:spcBef>
                <a:spcPts val="0"/>
              </a:spcBef>
              <a:spcAft>
                <a:spcPts val="0"/>
              </a:spcAft>
              <a:buClr>
                <a:srgbClr val="000000"/>
              </a:buClr>
              <a:buSzPts val="2400"/>
              <a:buFont typeface="Times New Roman"/>
              <a:buChar char="★"/>
            </a:pPr>
            <a:r>
              <a:rPr lang="en" sz="2400">
                <a:solidFill>
                  <a:srgbClr val="000000"/>
                </a:solidFill>
                <a:highlight>
                  <a:srgbClr val="FFFFFF"/>
                </a:highlight>
                <a:latin typeface="Times New Roman"/>
                <a:ea typeface="Times New Roman"/>
                <a:cs typeface="Times New Roman"/>
                <a:sym typeface="Times New Roman"/>
              </a:rPr>
              <a:t>Increasing awareness about mental health</a:t>
            </a:r>
            <a:endParaRPr sz="2400">
              <a:solidFill>
                <a:srgbClr val="000000"/>
              </a:solidFill>
              <a:highlight>
                <a:srgbClr val="FFFFFF"/>
              </a:highlight>
              <a:latin typeface="Times New Roman"/>
              <a:ea typeface="Times New Roman"/>
              <a:cs typeface="Times New Roman"/>
              <a:sym typeface="Times New Roman"/>
            </a:endParaRPr>
          </a:p>
          <a:p>
            <a:pPr indent="0" lvl="0" marL="0" rtl="0" algn="just">
              <a:spcBef>
                <a:spcPts val="1600"/>
              </a:spcBef>
              <a:spcAft>
                <a:spcPts val="1600"/>
              </a:spcAft>
              <a:buNone/>
            </a:pPr>
            <a:r>
              <a:t/>
            </a:r>
            <a:endParaRPr sz="2400"/>
          </a:p>
        </p:txBody>
      </p:sp>
      <p:pic>
        <p:nvPicPr>
          <p:cNvPr id="72" name="Google Shape;72;p15"/>
          <p:cNvPicPr preferRelativeResize="0"/>
          <p:nvPr/>
        </p:nvPicPr>
        <p:blipFill>
          <a:blip r:embed="rId3">
            <a:alphaModFix/>
          </a:blip>
          <a:stretch>
            <a:fillRect/>
          </a:stretch>
        </p:blipFill>
        <p:spPr>
          <a:xfrm>
            <a:off x="5801" y="1647600"/>
            <a:ext cx="4564600" cy="2585925"/>
          </a:xfrm>
          <a:prstGeom prst="rect">
            <a:avLst/>
          </a:prstGeom>
          <a:noFill/>
          <a:ln>
            <a:noFill/>
          </a:ln>
        </p:spPr>
      </p:pic>
      <p:pic>
        <p:nvPicPr>
          <p:cNvPr id="73" name="Google Shape;73;p15" title="Points scored"/>
          <p:cNvPicPr preferRelativeResize="0"/>
          <p:nvPr/>
        </p:nvPicPr>
        <p:blipFill>
          <a:blip r:embed="rId4">
            <a:alphaModFix/>
          </a:blip>
          <a:stretch>
            <a:fillRect/>
          </a:stretch>
        </p:blipFill>
        <p:spPr>
          <a:xfrm>
            <a:off x="5129977" y="2894950"/>
            <a:ext cx="3456051" cy="2137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Product Backlog</a:t>
            </a:r>
            <a:endParaRPr>
              <a:latin typeface="Lobster"/>
              <a:ea typeface="Lobster"/>
              <a:cs typeface="Lobster"/>
              <a:sym typeface="Lobster"/>
            </a:endParaRPr>
          </a:p>
        </p:txBody>
      </p:sp>
      <p:sp>
        <p:nvSpPr>
          <p:cNvPr id="295" name="Google Shape;295;p42"/>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Login</a:t>
            </a:r>
            <a:endParaRPr/>
          </a:p>
          <a:p>
            <a:pPr indent="-317500" lvl="1" marL="914400" rtl="0" algn="l">
              <a:spcBef>
                <a:spcPts val="0"/>
              </a:spcBef>
              <a:spcAft>
                <a:spcPts val="0"/>
              </a:spcAft>
              <a:buSzPts val="1400"/>
              <a:buChar char="○"/>
            </a:pPr>
            <a:r>
              <a:rPr lang="en"/>
              <a:t>As an unauthorised user, I want to create a new account.</a:t>
            </a:r>
            <a:endParaRPr/>
          </a:p>
          <a:p>
            <a:pPr indent="-317500" lvl="1" marL="914400" rtl="0" algn="l">
              <a:spcBef>
                <a:spcPts val="0"/>
              </a:spcBef>
              <a:spcAft>
                <a:spcPts val="0"/>
              </a:spcAft>
              <a:buSzPts val="1400"/>
              <a:buChar char="○"/>
            </a:pPr>
            <a:r>
              <a:rPr lang="en"/>
              <a:t>As an unauthorised user, I want to login.</a:t>
            </a:r>
            <a:endParaRPr/>
          </a:p>
          <a:p>
            <a:pPr indent="-317500" lvl="1" marL="914400" rtl="0" algn="l">
              <a:spcBef>
                <a:spcPts val="0"/>
              </a:spcBef>
              <a:spcAft>
                <a:spcPts val="0"/>
              </a:spcAft>
              <a:buSzPts val="1400"/>
              <a:buChar char="○"/>
            </a:pPr>
            <a:r>
              <a:rPr lang="en"/>
              <a:t>As an authorised user, I want to logout.</a:t>
            </a:r>
            <a:endParaRPr/>
          </a:p>
          <a:p>
            <a:pPr indent="-342900" lvl="0" marL="457200" rtl="0" algn="l">
              <a:spcBef>
                <a:spcPts val="0"/>
              </a:spcBef>
              <a:spcAft>
                <a:spcPts val="0"/>
              </a:spcAft>
              <a:buSzPts val="1800"/>
              <a:buChar char="●"/>
            </a:pPr>
            <a:r>
              <a:rPr lang="en"/>
              <a:t>Feed</a:t>
            </a:r>
            <a:endParaRPr/>
          </a:p>
          <a:p>
            <a:pPr indent="-317500" lvl="1" marL="914400" rtl="0" algn="l">
              <a:spcBef>
                <a:spcPts val="0"/>
              </a:spcBef>
              <a:spcAft>
                <a:spcPts val="0"/>
              </a:spcAft>
              <a:buSzPts val="1400"/>
              <a:buChar char="○"/>
            </a:pPr>
            <a:r>
              <a:rPr lang="en"/>
              <a:t>As an authorised user, I want to add entries to my journal.</a:t>
            </a:r>
            <a:endParaRPr/>
          </a:p>
          <a:p>
            <a:pPr indent="-317500" lvl="1" marL="914400" rtl="0" algn="l">
              <a:spcBef>
                <a:spcPts val="0"/>
              </a:spcBef>
              <a:spcAft>
                <a:spcPts val="0"/>
              </a:spcAft>
              <a:buSzPts val="1400"/>
              <a:buChar char="○"/>
            </a:pPr>
            <a:r>
              <a:rPr lang="en"/>
              <a:t>As an authorised user, I want to view entries of people in my circle.</a:t>
            </a:r>
            <a:endParaRPr/>
          </a:p>
          <a:p>
            <a:pPr indent="-342900" lvl="0" marL="457200" rtl="0" algn="l">
              <a:spcBef>
                <a:spcPts val="0"/>
              </a:spcBef>
              <a:spcAft>
                <a:spcPts val="0"/>
              </a:spcAft>
              <a:buSzPts val="1800"/>
              <a:buChar char="●"/>
            </a:pPr>
            <a:r>
              <a:rPr lang="en"/>
              <a:t>Questionnaire</a:t>
            </a:r>
            <a:endParaRPr/>
          </a:p>
          <a:p>
            <a:pPr indent="-317500" lvl="1" marL="914400" rtl="0" algn="l">
              <a:spcBef>
                <a:spcPts val="0"/>
              </a:spcBef>
              <a:spcAft>
                <a:spcPts val="0"/>
              </a:spcAft>
              <a:buSzPts val="1400"/>
              <a:buChar char="○"/>
            </a:pPr>
            <a:r>
              <a:rPr lang="en"/>
              <a:t>As an authorised user,  I want to be able to take a quiz and get a score.</a:t>
            </a:r>
            <a:endParaRPr/>
          </a:p>
          <a:p>
            <a:pPr indent="-317500" lvl="1" marL="914400" rtl="0" algn="l">
              <a:spcBef>
                <a:spcPts val="0"/>
              </a:spcBef>
              <a:spcAft>
                <a:spcPts val="0"/>
              </a:spcAft>
              <a:buSzPts val="1400"/>
              <a:buChar char="○"/>
            </a:pPr>
            <a:r>
              <a:rPr lang="en"/>
              <a:t>As an authorised user, I want to be able to add the score in the database.</a:t>
            </a:r>
            <a:endParaRPr/>
          </a:p>
          <a:p>
            <a:pPr indent="-317500" lvl="1" marL="914400" rtl="0" algn="l">
              <a:spcBef>
                <a:spcPts val="0"/>
              </a:spcBef>
              <a:spcAft>
                <a:spcPts val="0"/>
              </a:spcAft>
              <a:buSzPts val="1400"/>
              <a:buChar char="○"/>
            </a:pPr>
            <a:r>
              <a:rPr lang="en"/>
              <a:t>As an authorised user, I want to get a diagnosis based on the score.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ph idx="1" type="body"/>
          </p:nvPr>
        </p:nvSpPr>
        <p:spPr>
          <a:xfrm>
            <a:off x="235500" y="1234075"/>
            <a:ext cx="85206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 </a:t>
            </a:r>
            <a:r>
              <a:rPr lang="en"/>
              <a:t>Chatbox</a:t>
            </a:r>
            <a:endParaRPr/>
          </a:p>
          <a:p>
            <a:pPr indent="-317500" lvl="1" marL="914400" rtl="0" algn="l">
              <a:spcBef>
                <a:spcPts val="0"/>
              </a:spcBef>
              <a:spcAft>
                <a:spcPts val="0"/>
              </a:spcAft>
              <a:buSzPts val="1400"/>
              <a:buChar char="○"/>
            </a:pPr>
            <a:r>
              <a:rPr lang="en"/>
              <a:t>As an authorised user,  I want to be able to find available volunteers with relevant tags.</a:t>
            </a:r>
            <a:endParaRPr/>
          </a:p>
          <a:p>
            <a:pPr indent="-317500" lvl="1" marL="914400" rtl="0" algn="l">
              <a:spcBef>
                <a:spcPts val="0"/>
              </a:spcBef>
              <a:spcAft>
                <a:spcPts val="0"/>
              </a:spcAft>
              <a:buSzPts val="1400"/>
              <a:buChar char="○"/>
            </a:pPr>
            <a:r>
              <a:rPr lang="en"/>
              <a:t>As an authorised user, I want to be able to chat with said volunteer.</a:t>
            </a:r>
            <a:endParaRPr/>
          </a:p>
          <a:p>
            <a:pPr indent="-317500" lvl="1" marL="914400" rtl="0" algn="l">
              <a:spcBef>
                <a:spcPts val="0"/>
              </a:spcBef>
              <a:spcAft>
                <a:spcPts val="0"/>
              </a:spcAft>
              <a:buSzPts val="1400"/>
              <a:buChar char="○"/>
            </a:pPr>
            <a:r>
              <a:rPr lang="en" sz="1400"/>
              <a:t>As an authorised volunteer, I want to be able to chat with the user.</a:t>
            </a:r>
            <a:r>
              <a:rPr lang="en"/>
              <a:t>  </a:t>
            </a:r>
            <a:endParaRPr/>
          </a:p>
          <a:p>
            <a:pPr indent="-342900" lvl="0" marL="457200" rtl="0" algn="l">
              <a:spcBef>
                <a:spcPts val="0"/>
              </a:spcBef>
              <a:spcAft>
                <a:spcPts val="0"/>
              </a:spcAft>
              <a:buSzPts val="1800"/>
              <a:buChar char="●"/>
            </a:pPr>
            <a:r>
              <a:rPr lang="en"/>
              <a:t>Notification</a:t>
            </a:r>
            <a:endParaRPr/>
          </a:p>
          <a:p>
            <a:pPr indent="-317500" lvl="1" marL="914400" rtl="0" algn="l">
              <a:spcBef>
                <a:spcPts val="0"/>
              </a:spcBef>
              <a:spcAft>
                <a:spcPts val="0"/>
              </a:spcAft>
              <a:buSzPts val="1400"/>
              <a:buChar char="○"/>
            </a:pPr>
            <a:r>
              <a:rPr lang="en"/>
              <a:t>As an authorised user, I want to get notifications when someone adds entries.</a:t>
            </a:r>
            <a:endParaRPr/>
          </a:p>
          <a:p>
            <a:pPr indent="-317500" lvl="1" marL="914400" rtl="0" algn="l">
              <a:spcBef>
                <a:spcPts val="0"/>
              </a:spcBef>
              <a:spcAft>
                <a:spcPts val="0"/>
              </a:spcAft>
              <a:buSzPts val="1400"/>
              <a:buChar char="○"/>
            </a:pPr>
            <a:r>
              <a:rPr lang="en"/>
              <a:t>As an authorised user, I want to get notifications when a new user joins the portal.</a:t>
            </a:r>
            <a:endParaRPr/>
          </a:p>
          <a:p>
            <a:pPr indent="-342900" lvl="0" marL="457200" rtl="0" algn="l">
              <a:spcBef>
                <a:spcPts val="0"/>
              </a:spcBef>
              <a:spcAft>
                <a:spcPts val="0"/>
              </a:spcAft>
              <a:buSzPts val="1800"/>
              <a:buChar char="●"/>
            </a:pPr>
            <a:r>
              <a:rPr lang="en"/>
              <a:t>Recommendations</a:t>
            </a:r>
            <a:endParaRPr/>
          </a:p>
          <a:p>
            <a:pPr indent="-317500" lvl="1" marL="914400" rtl="0" algn="l">
              <a:spcBef>
                <a:spcPts val="0"/>
              </a:spcBef>
              <a:spcAft>
                <a:spcPts val="0"/>
              </a:spcAft>
              <a:buSzPts val="1400"/>
              <a:buChar char="○"/>
            </a:pPr>
            <a:r>
              <a:rPr lang="en"/>
              <a:t>As an authorised user, I want to get recommendations that will help me cope with my disorder.</a:t>
            </a:r>
            <a:endParaRPr/>
          </a:p>
          <a:p>
            <a:pPr indent="-317500" lvl="1" marL="914400" rtl="0" algn="l">
              <a:spcBef>
                <a:spcPts val="0"/>
              </a:spcBef>
              <a:spcAft>
                <a:spcPts val="0"/>
              </a:spcAft>
              <a:buSzPts val="1400"/>
              <a:buChar char="○"/>
            </a:pPr>
            <a:r>
              <a:rPr lang="en"/>
              <a:t>As an authorised user, I want to be redirected to the activities recommended on the internet.</a:t>
            </a:r>
            <a:endParaRPr/>
          </a:p>
        </p:txBody>
      </p:sp>
      <p:sp>
        <p:nvSpPr>
          <p:cNvPr id="301" name="Google Shape;30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Product Backlog</a:t>
            </a:r>
            <a:endParaRPr>
              <a:latin typeface="Lobster"/>
              <a:ea typeface="Lobster"/>
              <a:cs typeface="Lobster"/>
              <a:sym typeface="Lobs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Product Backlog</a:t>
            </a:r>
            <a:endParaRPr>
              <a:latin typeface="Lobster"/>
              <a:ea typeface="Lobster"/>
              <a:cs typeface="Lobster"/>
              <a:sym typeface="Lobster"/>
            </a:endParaRPr>
          </a:p>
        </p:txBody>
      </p:sp>
      <p:sp>
        <p:nvSpPr>
          <p:cNvPr id="307" name="Google Shape;307;p4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Locating psychologists near us</a:t>
            </a:r>
            <a:endParaRPr/>
          </a:p>
          <a:p>
            <a:pPr indent="-317500" lvl="1" marL="914400" rtl="0" algn="l">
              <a:spcBef>
                <a:spcPts val="0"/>
              </a:spcBef>
              <a:spcAft>
                <a:spcPts val="0"/>
              </a:spcAft>
              <a:buSzPts val="1400"/>
              <a:buChar char="○"/>
            </a:pPr>
            <a:r>
              <a:rPr lang="en"/>
              <a:t>As an authorised user, I want to locate available psychologists/psychiatrists near me to book an appointment.</a:t>
            </a:r>
            <a:endParaRPr/>
          </a:p>
          <a:p>
            <a:pPr indent="-317500" lvl="1" marL="914400" rtl="0" algn="l">
              <a:spcBef>
                <a:spcPts val="0"/>
              </a:spcBef>
              <a:spcAft>
                <a:spcPts val="0"/>
              </a:spcAft>
              <a:buSzPts val="1400"/>
              <a:buChar char="○"/>
            </a:pPr>
            <a:r>
              <a:rPr lang="en">
                <a:solidFill>
                  <a:srgbClr val="000000"/>
                </a:solidFill>
              </a:rPr>
              <a:t>As</a:t>
            </a:r>
            <a:r>
              <a:rPr lang="en">
                <a:solidFill>
                  <a:srgbClr val="FF0000"/>
                </a:solidFill>
              </a:rPr>
              <a:t> </a:t>
            </a:r>
            <a:r>
              <a:rPr lang="en"/>
              <a:t>an authorised user, I want to see their locations on Google Maps.</a:t>
            </a:r>
            <a:endParaRPr/>
          </a:p>
          <a:p>
            <a:pPr indent="-342900" lvl="0" marL="457200" rtl="0" algn="l">
              <a:spcBef>
                <a:spcPts val="0"/>
              </a:spcBef>
              <a:spcAft>
                <a:spcPts val="0"/>
              </a:spcAft>
              <a:buSzPts val="1800"/>
              <a:buChar char="●"/>
            </a:pPr>
            <a:r>
              <a:rPr lang="en"/>
              <a:t>Booking an appointment</a:t>
            </a:r>
            <a:endParaRPr/>
          </a:p>
          <a:p>
            <a:pPr indent="-317500" lvl="1" marL="914400" rtl="0" algn="l">
              <a:spcBef>
                <a:spcPts val="0"/>
              </a:spcBef>
              <a:spcAft>
                <a:spcPts val="0"/>
              </a:spcAft>
              <a:buSzPts val="1400"/>
              <a:buChar char="○"/>
            </a:pPr>
            <a:r>
              <a:rPr lang="en"/>
              <a:t>As an authorised user, I want to be able to book an appointment for a particular time slot.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JIRA</a:t>
            </a:r>
            <a:endParaRPr/>
          </a:p>
        </p:txBody>
      </p:sp>
      <p:sp>
        <p:nvSpPr>
          <p:cNvPr id="313" name="Google Shape;313;p4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4" name="Google Shape;314;p4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5" name="Google Shape;315;p45"/>
          <p:cNvPicPr preferRelativeResize="0"/>
          <p:nvPr/>
        </p:nvPicPr>
        <p:blipFill>
          <a:blip r:embed="rId3">
            <a:alphaModFix/>
          </a:blip>
          <a:stretch>
            <a:fillRect/>
          </a:stretch>
        </p:blipFill>
        <p:spPr>
          <a:xfrm>
            <a:off x="311700" y="1234050"/>
            <a:ext cx="8520599" cy="3644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JIRA</a:t>
            </a:r>
            <a:endParaRPr/>
          </a:p>
        </p:txBody>
      </p:sp>
      <p:sp>
        <p:nvSpPr>
          <p:cNvPr id="321" name="Google Shape;321;p4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2" name="Google Shape;322;p46"/>
          <p:cNvPicPr preferRelativeResize="0"/>
          <p:nvPr/>
        </p:nvPicPr>
        <p:blipFill>
          <a:blip r:embed="rId3">
            <a:alphaModFix/>
          </a:blip>
          <a:stretch>
            <a:fillRect/>
          </a:stretch>
        </p:blipFill>
        <p:spPr>
          <a:xfrm>
            <a:off x="311700" y="1397275"/>
            <a:ext cx="8524150" cy="31640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7"/>
          <p:cNvSpPr/>
          <p:nvPr/>
        </p:nvSpPr>
        <p:spPr>
          <a:xfrm>
            <a:off x="308400" y="1536900"/>
            <a:ext cx="8527200" cy="20697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9600">
                <a:latin typeface="Amatic SC"/>
                <a:ea typeface="Amatic SC"/>
                <a:cs typeface="Amatic SC"/>
                <a:sym typeface="Amatic SC"/>
              </a:rPr>
              <a:t>Timeline</a:t>
            </a:r>
            <a:endParaRPr b="1" sz="9600">
              <a:latin typeface="Amatic SC"/>
              <a:ea typeface="Amatic SC"/>
              <a:cs typeface="Amatic SC"/>
              <a:sym typeface="Amatic SC"/>
            </a:endParaRPr>
          </a:p>
        </p:txBody>
      </p:sp>
      <p:cxnSp>
        <p:nvCxnSpPr>
          <p:cNvPr id="328" name="Google Shape;328;p47"/>
          <p:cNvCxnSpPr/>
          <p:nvPr/>
        </p:nvCxnSpPr>
        <p:spPr>
          <a:xfrm>
            <a:off x="345600" y="3829750"/>
            <a:ext cx="84528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Sprints Timeline</a:t>
            </a:r>
            <a:endParaRPr/>
          </a:p>
        </p:txBody>
      </p:sp>
      <p:grpSp>
        <p:nvGrpSpPr>
          <p:cNvPr id="334" name="Google Shape;334;p48"/>
          <p:cNvGrpSpPr/>
          <p:nvPr/>
        </p:nvGrpSpPr>
        <p:grpSpPr>
          <a:xfrm>
            <a:off x="564633" y="1852850"/>
            <a:ext cx="1915527" cy="1735150"/>
            <a:chOff x="3154233" y="1852850"/>
            <a:chExt cx="1915527" cy="1735150"/>
          </a:xfrm>
        </p:grpSpPr>
        <p:sp>
          <p:nvSpPr>
            <p:cNvPr id="335" name="Google Shape;335;p48"/>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8"/>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FEB 15</a:t>
              </a:r>
              <a:endParaRPr b="1" sz="1200">
                <a:latin typeface="Roboto"/>
                <a:ea typeface="Roboto"/>
                <a:cs typeface="Roboto"/>
                <a:sym typeface="Roboto"/>
              </a:endParaRPr>
            </a:p>
          </p:txBody>
        </p:sp>
        <p:sp>
          <p:nvSpPr>
            <p:cNvPr id="337" name="Google Shape;337;p48"/>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1 starts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nvGrpSpPr>
            <p:cNvPr id="338" name="Google Shape;338;p48"/>
            <p:cNvGrpSpPr/>
            <p:nvPr/>
          </p:nvGrpSpPr>
          <p:grpSpPr>
            <a:xfrm>
              <a:off x="3435870" y="2800065"/>
              <a:ext cx="92400" cy="411825"/>
              <a:chOff x="845575" y="2563700"/>
              <a:chExt cx="92400" cy="411825"/>
            </a:xfrm>
          </p:grpSpPr>
          <p:sp>
            <p:nvSpPr>
              <p:cNvPr id="339" name="Google Shape;339;p4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4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341" name="Google Shape;341;p48"/>
          <p:cNvGrpSpPr/>
          <p:nvPr/>
        </p:nvGrpSpPr>
        <p:grpSpPr>
          <a:xfrm>
            <a:off x="1828196" y="2702596"/>
            <a:ext cx="1928205" cy="1744206"/>
            <a:chOff x="1828196" y="2702596"/>
            <a:chExt cx="1928205" cy="1744206"/>
          </a:xfrm>
        </p:grpSpPr>
        <p:sp>
          <p:nvSpPr>
            <p:cNvPr id="342" name="Google Shape;342;p48"/>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8"/>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MAR 8</a:t>
              </a:r>
              <a:endParaRPr b="1" sz="1200">
                <a:latin typeface="Roboto"/>
                <a:ea typeface="Roboto"/>
                <a:cs typeface="Roboto"/>
                <a:sym typeface="Roboto"/>
              </a:endParaRPr>
            </a:p>
          </p:txBody>
        </p:sp>
        <p:sp>
          <p:nvSpPr>
            <p:cNvPr id="344" name="Google Shape;344;p48"/>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1 ends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nvGrpSpPr>
            <p:cNvPr id="345" name="Google Shape;345;p48"/>
            <p:cNvGrpSpPr/>
            <p:nvPr/>
          </p:nvGrpSpPr>
          <p:grpSpPr>
            <a:xfrm rot="10800000">
              <a:off x="2149293" y="3079467"/>
              <a:ext cx="92400" cy="411825"/>
              <a:chOff x="2072481" y="2563700"/>
              <a:chExt cx="92400" cy="411825"/>
            </a:xfrm>
          </p:grpSpPr>
          <p:cxnSp>
            <p:nvCxnSpPr>
              <p:cNvPr id="346" name="Google Shape;346;p48"/>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7" name="Google Shape;347;p48"/>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 name="Google Shape;348;p48"/>
          <p:cNvGrpSpPr/>
          <p:nvPr/>
        </p:nvGrpSpPr>
        <p:grpSpPr>
          <a:xfrm>
            <a:off x="3154233" y="1852850"/>
            <a:ext cx="1915527" cy="1735150"/>
            <a:chOff x="3154233" y="1852850"/>
            <a:chExt cx="1915527" cy="1735150"/>
          </a:xfrm>
        </p:grpSpPr>
        <p:sp>
          <p:nvSpPr>
            <p:cNvPr id="349" name="Google Shape;349;p48"/>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8"/>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Mar 18</a:t>
              </a:r>
              <a:endParaRPr b="1" sz="1200">
                <a:latin typeface="Roboto"/>
                <a:ea typeface="Roboto"/>
                <a:cs typeface="Roboto"/>
                <a:sym typeface="Roboto"/>
              </a:endParaRPr>
            </a:p>
          </p:txBody>
        </p:sp>
        <p:sp>
          <p:nvSpPr>
            <p:cNvPr id="351" name="Google Shape;351;p48"/>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2 starts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nvGrpSpPr>
            <p:cNvPr id="352" name="Google Shape;352;p48"/>
            <p:cNvGrpSpPr/>
            <p:nvPr/>
          </p:nvGrpSpPr>
          <p:grpSpPr>
            <a:xfrm>
              <a:off x="3435870" y="2800065"/>
              <a:ext cx="92400" cy="411825"/>
              <a:chOff x="845575" y="2563700"/>
              <a:chExt cx="92400" cy="411825"/>
            </a:xfrm>
          </p:grpSpPr>
          <p:sp>
            <p:nvSpPr>
              <p:cNvPr id="353" name="Google Shape;353;p4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 name="Google Shape;354;p4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355" name="Google Shape;355;p48"/>
          <p:cNvGrpSpPr/>
          <p:nvPr/>
        </p:nvGrpSpPr>
        <p:grpSpPr>
          <a:xfrm>
            <a:off x="4413187" y="2702596"/>
            <a:ext cx="1935010" cy="1744206"/>
            <a:chOff x="4413187" y="2702596"/>
            <a:chExt cx="1935010" cy="1744206"/>
          </a:xfrm>
        </p:grpSpPr>
        <p:sp>
          <p:nvSpPr>
            <p:cNvPr id="356" name="Google Shape;356;p48"/>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48"/>
            <p:cNvGrpSpPr/>
            <p:nvPr/>
          </p:nvGrpSpPr>
          <p:grpSpPr>
            <a:xfrm rot="10800000">
              <a:off x="4737413" y="3079467"/>
              <a:ext cx="92400" cy="411825"/>
              <a:chOff x="2070100" y="2563700"/>
              <a:chExt cx="92400" cy="411825"/>
            </a:xfrm>
          </p:grpSpPr>
          <p:cxnSp>
            <p:nvCxnSpPr>
              <p:cNvPr id="358" name="Google Shape;358;p4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59" name="Google Shape;359;p4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48"/>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April 8</a:t>
              </a:r>
              <a:endParaRPr b="1" sz="1200">
                <a:latin typeface="Roboto"/>
                <a:ea typeface="Roboto"/>
                <a:cs typeface="Roboto"/>
                <a:sym typeface="Roboto"/>
              </a:endParaRPr>
            </a:p>
          </p:txBody>
        </p:sp>
        <p:sp>
          <p:nvSpPr>
            <p:cNvPr id="361" name="Google Shape;361;p48"/>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2 ends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grpSp>
        <p:nvGrpSpPr>
          <p:cNvPr id="362" name="Google Shape;362;p48"/>
          <p:cNvGrpSpPr/>
          <p:nvPr/>
        </p:nvGrpSpPr>
        <p:grpSpPr>
          <a:xfrm>
            <a:off x="5707757" y="1852850"/>
            <a:ext cx="1953773" cy="1735150"/>
            <a:chOff x="5707757" y="1852850"/>
            <a:chExt cx="1953773" cy="1735150"/>
          </a:xfrm>
        </p:grpSpPr>
        <p:sp>
          <p:nvSpPr>
            <p:cNvPr id="363" name="Google Shape;363;p48"/>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48"/>
            <p:cNvGrpSpPr/>
            <p:nvPr/>
          </p:nvGrpSpPr>
          <p:grpSpPr>
            <a:xfrm>
              <a:off x="6031394" y="2800065"/>
              <a:ext cx="92400" cy="411825"/>
              <a:chOff x="845575" y="2563700"/>
              <a:chExt cx="92400" cy="411825"/>
            </a:xfrm>
          </p:grpSpPr>
          <p:cxnSp>
            <p:nvCxnSpPr>
              <p:cNvPr id="365" name="Google Shape;365;p4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66" name="Google Shape;366;p4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48"/>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April 11</a:t>
              </a:r>
              <a:endParaRPr b="1" sz="1200">
                <a:latin typeface="Roboto"/>
                <a:ea typeface="Roboto"/>
                <a:cs typeface="Roboto"/>
                <a:sym typeface="Roboto"/>
              </a:endParaRPr>
            </a:p>
          </p:txBody>
        </p:sp>
        <p:sp>
          <p:nvSpPr>
            <p:cNvPr id="368" name="Google Shape;368;p48"/>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3 starts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grpSp>
        <p:nvGrpSpPr>
          <p:cNvPr id="369" name="Google Shape;369;p48"/>
          <p:cNvGrpSpPr/>
          <p:nvPr/>
        </p:nvGrpSpPr>
        <p:grpSpPr>
          <a:xfrm>
            <a:off x="7003996" y="2702596"/>
            <a:ext cx="2142441" cy="1744206"/>
            <a:chOff x="7003996" y="2702596"/>
            <a:chExt cx="2142441" cy="1744206"/>
          </a:xfrm>
        </p:grpSpPr>
        <p:sp>
          <p:nvSpPr>
            <p:cNvPr id="370" name="Google Shape;370;p48"/>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48"/>
            <p:cNvGrpSpPr/>
            <p:nvPr/>
          </p:nvGrpSpPr>
          <p:grpSpPr>
            <a:xfrm rot="10800000">
              <a:off x="7328221" y="3079467"/>
              <a:ext cx="92400" cy="411825"/>
              <a:chOff x="2070100" y="2563700"/>
              <a:chExt cx="92400" cy="411825"/>
            </a:xfrm>
          </p:grpSpPr>
          <p:cxnSp>
            <p:nvCxnSpPr>
              <p:cNvPr id="372" name="Google Shape;372;p4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73" name="Google Shape;373;p4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48"/>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April 21</a:t>
              </a:r>
              <a:endParaRPr b="1" sz="1200">
                <a:latin typeface="Roboto"/>
                <a:ea typeface="Roboto"/>
                <a:cs typeface="Roboto"/>
                <a:sym typeface="Roboto"/>
              </a:endParaRPr>
            </a:p>
          </p:txBody>
        </p:sp>
        <p:sp>
          <p:nvSpPr>
            <p:cNvPr id="375" name="Google Shape;375;p48"/>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Sprint 3 ends</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  </a:t>
              </a:r>
              <a:endParaRPr b="1" sz="800">
                <a:latin typeface="Roboto"/>
                <a:ea typeface="Roboto"/>
                <a:cs typeface="Roboto"/>
                <a:sym typeface="Roboto"/>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9"/>
          <p:cNvSpPr/>
          <p:nvPr/>
        </p:nvSpPr>
        <p:spPr>
          <a:xfrm>
            <a:off x="308400" y="1536900"/>
            <a:ext cx="8527200" cy="20697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9"/>
          <p:cNvSpPr txBox="1"/>
          <p:nvPr/>
        </p:nvSpPr>
        <p:spPr>
          <a:xfrm>
            <a:off x="2211000" y="1828050"/>
            <a:ext cx="4722000" cy="14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Amatic SC"/>
                <a:ea typeface="Amatic SC"/>
                <a:cs typeface="Amatic SC"/>
                <a:sym typeface="Amatic SC"/>
              </a:rPr>
              <a:t>Sprint 1</a:t>
            </a:r>
            <a:endParaRPr b="1" sz="9600">
              <a:latin typeface="Amatic SC"/>
              <a:ea typeface="Amatic SC"/>
              <a:cs typeface="Amatic SC"/>
              <a:sym typeface="Amatic SC"/>
            </a:endParaRPr>
          </a:p>
        </p:txBody>
      </p:sp>
      <p:cxnSp>
        <p:nvCxnSpPr>
          <p:cNvPr id="382" name="Google Shape;382;p49"/>
          <p:cNvCxnSpPr/>
          <p:nvPr/>
        </p:nvCxnSpPr>
        <p:spPr>
          <a:xfrm>
            <a:off x="345600" y="3829750"/>
            <a:ext cx="84528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55600" lvl="0" marL="457200" rtl="0" algn="just">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There are three user stories in this sprint.</a:t>
            </a:r>
            <a:endParaRPr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Story points are estimated based on two factors:</a:t>
            </a:r>
            <a:endParaRPr sz="2000">
              <a:latin typeface="Times New Roman"/>
              <a:ea typeface="Times New Roman"/>
              <a:cs typeface="Times New Roman"/>
              <a:sym typeface="Times New Roman"/>
            </a:endParaRPr>
          </a:p>
          <a:p>
            <a:pPr indent="-355600" lvl="1" marL="914400" rtl="0" algn="just">
              <a:spcBef>
                <a:spcPts val="0"/>
              </a:spcBef>
              <a:spcAft>
                <a:spcPts val="0"/>
              </a:spcAft>
              <a:buSzPts val="2000"/>
              <a:buFont typeface="Times New Roman"/>
              <a:buAutoNum type="alphaLcPeriod"/>
            </a:pPr>
            <a:r>
              <a:rPr lang="en" sz="2000">
                <a:latin typeface="Times New Roman"/>
                <a:ea typeface="Times New Roman"/>
                <a:cs typeface="Times New Roman"/>
                <a:sym typeface="Times New Roman"/>
              </a:rPr>
              <a:t>Risk </a:t>
            </a:r>
            <a:endParaRPr sz="2000">
              <a:latin typeface="Times New Roman"/>
              <a:ea typeface="Times New Roman"/>
              <a:cs typeface="Times New Roman"/>
              <a:sym typeface="Times New Roman"/>
            </a:endParaRPr>
          </a:p>
          <a:p>
            <a:pPr indent="-355600" lvl="1" marL="914400" rtl="0" algn="just">
              <a:spcBef>
                <a:spcPts val="0"/>
              </a:spcBef>
              <a:spcAft>
                <a:spcPts val="0"/>
              </a:spcAft>
              <a:buSzPts val="2000"/>
              <a:buFont typeface="Times New Roman"/>
              <a:buAutoNum type="alphaLcPeriod"/>
            </a:pPr>
            <a:r>
              <a:rPr lang="en" sz="2000">
                <a:latin typeface="Times New Roman"/>
                <a:ea typeface="Times New Roman"/>
                <a:cs typeface="Times New Roman"/>
                <a:sym typeface="Times New Roman"/>
              </a:rPr>
              <a:t>Complexity</a:t>
            </a:r>
            <a:endParaRPr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Fibonacci scale is used for story points.(0,1,1,2,3,5,8..)</a:t>
            </a:r>
            <a:endParaRPr sz="2000">
              <a:latin typeface="Times New Roman"/>
              <a:ea typeface="Times New Roman"/>
              <a:cs typeface="Times New Roman"/>
              <a:sym typeface="Times New Roman"/>
            </a:endParaRPr>
          </a:p>
        </p:txBody>
      </p:sp>
      <p:sp>
        <p:nvSpPr>
          <p:cNvPr id="388" name="Google Shape;388;p50"/>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Scrum Planning Meeting</a:t>
            </a:r>
            <a:endParaRPr>
              <a:latin typeface="Lobster"/>
              <a:ea typeface="Lobster"/>
              <a:cs typeface="Lobster"/>
              <a:sym typeface="Lobster"/>
            </a:endParaRPr>
          </a:p>
        </p:txBody>
      </p:sp>
      <p:sp>
        <p:nvSpPr>
          <p:cNvPr id="389" name="Google Shape;389;p5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User Stories</a:t>
            </a:r>
            <a:r>
              <a:rPr lang="en"/>
              <a:t> and their           </a:t>
            </a:r>
            <a:r>
              <a:rPr b="1" lang="en"/>
              <a:t>Story Points</a:t>
            </a:r>
            <a:r>
              <a:rPr lang="en"/>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1"/>
          <p:cNvSpPr txBox="1"/>
          <p:nvPr>
            <p:ph idx="1" type="body"/>
          </p:nvPr>
        </p:nvSpPr>
        <p:spPr>
          <a:xfrm>
            <a:off x="311700" y="1234050"/>
            <a:ext cx="37287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a:t>
            </a:r>
            <a:endParaRPr/>
          </a:p>
          <a:p>
            <a:pPr indent="0" lvl="0" marL="457200" rtl="0" algn="l">
              <a:spcBef>
                <a:spcPts val="1600"/>
              </a:spcBef>
              <a:spcAft>
                <a:spcPts val="0"/>
              </a:spcAft>
              <a:buNone/>
            </a:pPr>
            <a:r>
              <a:rPr lang="en"/>
              <a:t>Login Module</a:t>
            </a:r>
            <a:endParaRPr/>
          </a:p>
          <a:p>
            <a:pPr indent="0" lvl="0" marL="457200" rtl="0" algn="l">
              <a:spcBef>
                <a:spcPts val="1600"/>
              </a:spcBef>
              <a:spcAft>
                <a:spcPts val="0"/>
              </a:spcAft>
              <a:buNone/>
            </a:pPr>
            <a:r>
              <a:rPr lang="en"/>
              <a:t>     Story Point: 13</a:t>
            </a:r>
            <a:endParaRPr/>
          </a:p>
          <a:p>
            <a:pPr indent="-317500" lvl="0" marL="457200" rtl="0" algn="l">
              <a:spcBef>
                <a:spcPts val="1600"/>
              </a:spcBef>
              <a:spcAft>
                <a:spcPts val="0"/>
              </a:spcAft>
              <a:buSzPts val="1400"/>
              <a:buChar char="●"/>
            </a:pPr>
            <a:r>
              <a:rPr lang="en"/>
              <a:t>High Risk</a:t>
            </a:r>
            <a:endParaRPr/>
          </a:p>
          <a:p>
            <a:pPr indent="-317500" lvl="0" marL="457200" rtl="0" algn="l">
              <a:spcBef>
                <a:spcPts val="0"/>
              </a:spcBef>
              <a:spcAft>
                <a:spcPts val="0"/>
              </a:spcAft>
              <a:buSzPts val="1400"/>
              <a:buChar char="●"/>
            </a:pPr>
            <a:r>
              <a:rPr lang="en"/>
              <a:t>Low Complexity</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395" name="Google Shape;395;p51"/>
          <p:cNvSpPr txBox="1"/>
          <p:nvPr>
            <p:ph idx="2" type="body"/>
          </p:nvPr>
        </p:nvSpPr>
        <p:spPr>
          <a:xfrm>
            <a:off x="4040425" y="1234050"/>
            <a:ext cx="4791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Acceptance Criteria</a:t>
            </a:r>
            <a:endParaRPr/>
          </a:p>
          <a:p>
            <a:pPr indent="0" lvl="0" marL="0" rtl="0" algn="l">
              <a:spcBef>
                <a:spcPts val="1600"/>
              </a:spcBef>
              <a:spcAft>
                <a:spcPts val="0"/>
              </a:spcAft>
              <a:buNone/>
            </a:pPr>
            <a:r>
              <a:rPr b="1" lang="en"/>
              <a:t>Given </a:t>
            </a:r>
            <a:r>
              <a:rPr lang="en"/>
              <a:t>user details are already present in the database </a:t>
            </a:r>
            <a:r>
              <a:rPr b="1" lang="en"/>
              <a:t>when </a:t>
            </a:r>
            <a:r>
              <a:rPr lang="en"/>
              <a:t>user tries to login </a:t>
            </a:r>
            <a:r>
              <a:rPr b="1" lang="en"/>
              <a:t>then </a:t>
            </a:r>
            <a:r>
              <a:rPr lang="en"/>
              <a:t>he is directed to home page.</a:t>
            </a:r>
            <a:endParaRPr/>
          </a:p>
          <a:p>
            <a:pPr indent="0" lvl="0" marL="0" rtl="0" algn="l">
              <a:spcBef>
                <a:spcPts val="1600"/>
              </a:spcBef>
              <a:spcAft>
                <a:spcPts val="0"/>
              </a:spcAft>
              <a:buClr>
                <a:schemeClr val="dk2"/>
              </a:buClr>
              <a:buSzPts val="1100"/>
              <a:buFont typeface="Arial"/>
              <a:buNone/>
            </a:pPr>
            <a:r>
              <a:rPr b="1" lang="en"/>
              <a:t>Given </a:t>
            </a:r>
            <a:r>
              <a:rPr lang="en"/>
              <a:t>user details are not present in the database </a:t>
            </a:r>
            <a:r>
              <a:rPr b="1" lang="en"/>
              <a:t>when </a:t>
            </a:r>
            <a:r>
              <a:rPr lang="en"/>
              <a:t>user tries to login </a:t>
            </a:r>
            <a:r>
              <a:rPr b="1" lang="en"/>
              <a:t>then </a:t>
            </a:r>
            <a:r>
              <a:rPr lang="en"/>
              <a:t>error shown.</a:t>
            </a:r>
            <a:endParaRPr/>
          </a:p>
          <a:p>
            <a:pPr indent="0" lvl="0" marL="0" rtl="0" algn="l">
              <a:spcBef>
                <a:spcPts val="1600"/>
              </a:spcBef>
              <a:spcAft>
                <a:spcPts val="0"/>
              </a:spcAft>
              <a:buClr>
                <a:schemeClr val="dk2"/>
              </a:buClr>
              <a:buSzPts val="1100"/>
              <a:buFont typeface="Arial"/>
              <a:buNone/>
            </a:pPr>
            <a:r>
              <a:rPr b="1" lang="en"/>
              <a:t>Given </a:t>
            </a:r>
            <a:r>
              <a:rPr lang="en"/>
              <a:t>user details are already present in the database </a:t>
            </a:r>
            <a:r>
              <a:rPr b="1" lang="en"/>
              <a:t>when </a:t>
            </a:r>
            <a:r>
              <a:rPr lang="en"/>
              <a:t>user tries to login with incorrect password </a:t>
            </a:r>
            <a:r>
              <a:rPr b="1" lang="en"/>
              <a:t>then </a:t>
            </a:r>
            <a:r>
              <a:rPr lang="en"/>
              <a:t>there will be an error.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96" name="Google Shape;39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Backlog</a:t>
            </a:r>
            <a:endParaRPr>
              <a:latin typeface="Lobster"/>
              <a:ea typeface="Lobster"/>
              <a:cs typeface="Lobster"/>
              <a:sym typeface="Lobs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283750" y="421400"/>
            <a:ext cx="4045200" cy="8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Why this Project?</a:t>
            </a:r>
            <a:endParaRPr>
              <a:latin typeface="Lobster"/>
              <a:ea typeface="Lobster"/>
              <a:cs typeface="Lobster"/>
              <a:sym typeface="Lobster"/>
            </a:endParaRPr>
          </a:p>
        </p:txBody>
      </p:sp>
      <p:sp>
        <p:nvSpPr>
          <p:cNvPr id="79" name="Google Shape;79;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just">
              <a:spcBef>
                <a:spcPts val="0"/>
              </a:spcBef>
              <a:spcAft>
                <a:spcPts val="0"/>
              </a:spcAft>
              <a:buClr>
                <a:srgbClr val="000000"/>
              </a:buClr>
              <a:buSzPts val="2400"/>
              <a:buFont typeface="Times New Roman"/>
              <a:buChar char="★"/>
            </a:pPr>
            <a:r>
              <a:rPr lang="en" sz="2400">
                <a:solidFill>
                  <a:srgbClr val="000000"/>
                </a:solidFill>
                <a:highlight>
                  <a:srgbClr val="FAFAFA"/>
                </a:highlight>
                <a:latin typeface="Times New Roman"/>
                <a:ea typeface="Times New Roman"/>
                <a:cs typeface="Times New Roman"/>
                <a:sym typeface="Times New Roman"/>
              </a:rPr>
              <a:t>Increase in attention given by college authorities to this issue</a:t>
            </a:r>
            <a:endParaRPr sz="2400">
              <a:solidFill>
                <a:srgbClr val="000000"/>
              </a:solidFill>
              <a:highlight>
                <a:srgbClr val="FAFAFA"/>
              </a:highlight>
              <a:latin typeface="Times New Roman"/>
              <a:ea typeface="Times New Roman"/>
              <a:cs typeface="Times New Roman"/>
              <a:sym typeface="Times New Roman"/>
            </a:endParaRPr>
          </a:p>
          <a:p>
            <a:pPr indent="-381000" lvl="0" marL="457200" rtl="0" algn="just">
              <a:spcBef>
                <a:spcPts val="0"/>
              </a:spcBef>
              <a:spcAft>
                <a:spcPts val="0"/>
              </a:spcAft>
              <a:buClr>
                <a:srgbClr val="000000"/>
              </a:buClr>
              <a:buSzPts val="2400"/>
              <a:buFont typeface="Times New Roman"/>
              <a:buChar char="★"/>
            </a:pPr>
            <a:r>
              <a:rPr lang="en" sz="2400">
                <a:solidFill>
                  <a:srgbClr val="000000"/>
                </a:solidFill>
                <a:highlight>
                  <a:srgbClr val="FAFAFA"/>
                </a:highlight>
                <a:latin typeface="Times New Roman"/>
                <a:ea typeface="Times New Roman"/>
                <a:cs typeface="Times New Roman"/>
                <a:sym typeface="Times New Roman"/>
              </a:rPr>
              <a:t>Increase in openness and sharing of experiences</a:t>
            </a:r>
            <a:endParaRPr sz="2400">
              <a:solidFill>
                <a:srgbClr val="000000"/>
              </a:solidFill>
              <a:highlight>
                <a:srgbClr val="FAFAFA"/>
              </a:highlight>
              <a:latin typeface="Times New Roman"/>
              <a:ea typeface="Times New Roman"/>
              <a:cs typeface="Times New Roman"/>
              <a:sym typeface="Times New Roman"/>
            </a:endParaRPr>
          </a:p>
        </p:txBody>
      </p:sp>
      <p:pic>
        <p:nvPicPr>
          <p:cNvPr id="80" name="Google Shape;80;p16"/>
          <p:cNvPicPr preferRelativeResize="0"/>
          <p:nvPr/>
        </p:nvPicPr>
        <p:blipFill>
          <a:blip r:embed="rId3">
            <a:alphaModFix/>
          </a:blip>
          <a:stretch>
            <a:fillRect/>
          </a:stretch>
        </p:blipFill>
        <p:spPr>
          <a:xfrm>
            <a:off x="151325" y="1574925"/>
            <a:ext cx="4310043" cy="1703000"/>
          </a:xfrm>
          <a:prstGeom prst="rect">
            <a:avLst/>
          </a:prstGeom>
          <a:noFill/>
          <a:ln>
            <a:noFill/>
          </a:ln>
        </p:spPr>
      </p:pic>
      <p:pic>
        <p:nvPicPr>
          <p:cNvPr id="81" name="Google Shape;81;p16"/>
          <p:cNvPicPr preferRelativeResize="0"/>
          <p:nvPr/>
        </p:nvPicPr>
        <p:blipFill rotWithShape="1">
          <a:blip r:embed="rId4">
            <a:alphaModFix/>
          </a:blip>
          <a:srcRect b="2426" l="6096" r="3455" t="3896"/>
          <a:stretch/>
        </p:blipFill>
        <p:spPr>
          <a:xfrm>
            <a:off x="151325" y="3038544"/>
            <a:ext cx="2288245" cy="1572363"/>
          </a:xfrm>
          <a:prstGeom prst="rect">
            <a:avLst/>
          </a:prstGeom>
          <a:noFill/>
          <a:ln>
            <a:noFill/>
          </a:ln>
        </p:spPr>
      </p:pic>
      <p:pic>
        <p:nvPicPr>
          <p:cNvPr id="82" name="Google Shape;82;p16"/>
          <p:cNvPicPr preferRelativeResize="0"/>
          <p:nvPr/>
        </p:nvPicPr>
        <p:blipFill>
          <a:blip r:embed="rId5">
            <a:alphaModFix/>
          </a:blip>
          <a:stretch>
            <a:fillRect/>
          </a:stretch>
        </p:blipFill>
        <p:spPr>
          <a:xfrm>
            <a:off x="2593840" y="3419297"/>
            <a:ext cx="1978161" cy="125322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2"/>
          <p:cNvSpPr txBox="1"/>
          <p:nvPr>
            <p:ph idx="1" type="body"/>
          </p:nvPr>
        </p:nvSpPr>
        <p:spPr>
          <a:xfrm>
            <a:off x="311700" y="1234050"/>
            <a:ext cx="37287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a:t>
            </a:r>
            <a:endParaRPr/>
          </a:p>
          <a:p>
            <a:pPr indent="0" lvl="0" marL="0" rtl="0" algn="l">
              <a:spcBef>
                <a:spcPts val="1600"/>
              </a:spcBef>
              <a:spcAft>
                <a:spcPts val="0"/>
              </a:spcAft>
              <a:buNone/>
            </a:pPr>
            <a:r>
              <a:rPr lang="en"/>
              <a:t>           Feed Module</a:t>
            </a:r>
            <a:endParaRPr/>
          </a:p>
          <a:p>
            <a:pPr indent="0" lvl="0" marL="457200" rtl="0" algn="l">
              <a:spcBef>
                <a:spcPts val="1600"/>
              </a:spcBef>
              <a:spcAft>
                <a:spcPts val="0"/>
              </a:spcAft>
              <a:buNone/>
            </a:pPr>
            <a:r>
              <a:rPr lang="en"/>
              <a:t>     Story Point: 8</a:t>
            </a:r>
            <a:endParaRPr/>
          </a:p>
          <a:p>
            <a:pPr indent="-317500" lvl="0" marL="457200" rtl="0" algn="l">
              <a:spcBef>
                <a:spcPts val="1600"/>
              </a:spcBef>
              <a:spcAft>
                <a:spcPts val="0"/>
              </a:spcAft>
              <a:buSzPts val="1400"/>
              <a:buChar char="●"/>
            </a:pPr>
            <a:r>
              <a:rPr lang="en"/>
              <a:t>Medium Risk</a:t>
            </a:r>
            <a:endParaRPr/>
          </a:p>
          <a:p>
            <a:pPr indent="-317500" lvl="0" marL="457200" rtl="0" algn="l">
              <a:spcBef>
                <a:spcPts val="0"/>
              </a:spcBef>
              <a:spcAft>
                <a:spcPts val="0"/>
              </a:spcAft>
              <a:buSzPts val="1400"/>
              <a:buChar char="●"/>
            </a:pPr>
            <a:r>
              <a:rPr lang="en"/>
              <a:t>High Complexity</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402" name="Google Shape;402;p52"/>
          <p:cNvSpPr txBox="1"/>
          <p:nvPr>
            <p:ph idx="2" type="body"/>
          </p:nvPr>
        </p:nvSpPr>
        <p:spPr>
          <a:xfrm>
            <a:off x="4040425" y="1234050"/>
            <a:ext cx="4791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Acceptance Criteria</a:t>
            </a:r>
            <a:endParaRPr/>
          </a:p>
          <a:p>
            <a:pPr indent="0" lvl="0" marL="0" rtl="0" algn="l">
              <a:spcBef>
                <a:spcPts val="1600"/>
              </a:spcBef>
              <a:spcAft>
                <a:spcPts val="0"/>
              </a:spcAft>
              <a:buNone/>
            </a:pPr>
            <a:r>
              <a:rPr b="1" lang="en"/>
              <a:t>Given </a:t>
            </a:r>
            <a:r>
              <a:rPr lang="en"/>
              <a:t>user has logged in </a:t>
            </a:r>
            <a:r>
              <a:rPr b="1" lang="en"/>
              <a:t>when </a:t>
            </a:r>
            <a:r>
              <a:rPr lang="en"/>
              <a:t>user adds a new story </a:t>
            </a:r>
            <a:r>
              <a:rPr b="1" lang="en"/>
              <a:t>then </a:t>
            </a:r>
            <a:r>
              <a:rPr lang="en"/>
              <a:t>his story is displayed in the feed</a:t>
            </a:r>
            <a:r>
              <a:rPr lang="en"/>
              <a:t>.</a:t>
            </a:r>
            <a:endParaRPr/>
          </a:p>
          <a:p>
            <a:pPr indent="0" lvl="0" marL="0" rtl="0" algn="l">
              <a:spcBef>
                <a:spcPts val="1600"/>
              </a:spcBef>
              <a:spcAft>
                <a:spcPts val="0"/>
              </a:spcAft>
              <a:buNone/>
            </a:pPr>
            <a:r>
              <a:rPr b="1" lang="en"/>
              <a:t>Given </a:t>
            </a:r>
            <a:r>
              <a:rPr lang="en"/>
              <a:t>user has logged in </a:t>
            </a:r>
            <a:r>
              <a:rPr b="1" lang="en"/>
              <a:t>when </a:t>
            </a:r>
            <a:r>
              <a:rPr lang="en"/>
              <a:t>user is at home screen</a:t>
            </a:r>
            <a:r>
              <a:rPr lang="en"/>
              <a:t> </a:t>
            </a:r>
            <a:r>
              <a:rPr b="1" lang="en"/>
              <a:t>then </a:t>
            </a:r>
            <a:r>
              <a:rPr lang="en"/>
              <a:t>he can view other people’s stories</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03" name="Google Shape;40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Backlog</a:t>
            </a:r>
            <a:endParaRPr>
              <a:latin typeface="Lobster"/>
              <a:ea typeface="Lobster"/>
              <a:cs typeface="Lobster"/>
              <a:sym typeface="Lobst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3"/>
          <p:cNvSpPr txBox="1"/>
          <p:nvPr>
            <p:ph idx="1" type="body"/>
          </p:nvPr>
        </p:nvSpPr>
        <p:spPr>
          <a:xfrm>
            <a:off x="311700" y="1234050"/>
            <a:ext cx="37287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a:t>
            </a:r>
            <a:endParaRPr/>
          </a:p>
          <a:p>
            <a:pPr indent="0" lvl="0" marL="0" rtl="0" algn="l">
              <a:spcBef>
                <a:spcPts val="1600"/>
              </a:spcBef>
              <a:spcAft>
                <a:spcPts val="0"/>
              </a:spcAft>
              <a:buNone/>
            </a:pPr>
            <a:r>
              <a:rPr lang="en"/>
              <a:t>           Questionnaire</a:t>
            </a:r>
            <a:endParaRPr/>
          </a:p>
          <a:p>
            <a:pPr indent="0" lvl="0" marL="457200" rtl="0" algn="l">
              <a:spcBef>
                <a:spcPts val="1600"/>
              </a:spcBef>
              <a:spcAft>
                <a:spcPts val="0"/>
              </a:spcAft>
              <a:buNone/>
            </a:pPr>
            <a:r>
              <a:rPr lang="en"/>
              <a:t>     Story Point: 21</a:t>
            </a:r>
            <a:endParaRPr/>
          </a:p>
          <a:p>
            <a:pPr indent="-317500" lvl="0" marL="457200" rtl="0" algn="l">
              <a:spcBef>
                <a:spcPts val="1600"/>
              </a:spcBef>
              <a:spcAft>
                <a:spcPts val="0"/>
              </a:spcAft>
              <a:buSzPts val="1400"/>
              <a:buChar char="●"/>
            </a:pPr>
            <a:r>
              <a:rPr lang="en"/>
              <a:t>High Risk (Incorrect diagnosis) </a:t>
            </a:r>
            <a:endParaRPr/>
          </a:p>
          <a:p>
            <a:pPr indent="-317500" lvl="0" marL="457200" rtl="0" algn="l">
              <a:spcBef>
                <a:spcPts val="0"/>
              </a:spcBef>
              <a:spcAft>
                <a:spcPts val="0"/>
              </a:spcAft>
              <a:buSzPts val="1400"/>
              <a:buChar char="●"/>
            </a:pPr>
            <a:r>
              <a:rPr lang="en"/>
              <a:t>Low Complexity</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409" name="Google Shape;409;p53"/>
          <p:cNvSpPr txBox="1"/>
          <p:nvPr>
            <p:ph idx="2" type="body"/>
          </p:nvPr>
        </p:nvSpPr>
        <p:spPr>
          <a:xfrm>
            <a:off x="4040425" y="1234050"/>
            <a:ext cx="4791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Acceptance Criteria</a:t>
            </a:r>
            <a:endParaRPr/>
          </a:p>
          <a:p>
            <a:pPr indent="0" lvl="0" marL="0" rtl="0" algn="l">
              <a:spcBef>
                <a:spcPts val="1600"/>
              </a:spcBef>
              <a:spcAft>
                <a:spcPts val="0"/>
              </a:spcAft>
              <a:buNone/>
            </a:pPr>
            <a:r>
              <a:rPr b="1" lang="en"/>
              <a:t>Given </a:t>
            </a:r>
            <a:r>
              <a:rPr lang="en"/>
              <a:t>user has logged in </a:t>
            </a:r>
            <a:r>
              <a:rPr b="1" lang="en"/>
              <a:t>when </a:t>
            </a:r>
            <a:r>
              <a:rPr lang="en"/>
              <a:t>user takes a test of a particular mental disorder </a:t>
            </a:r>
            <a:r>
              <a:rPr b="1" lang="en"/>
              <a:t>then </a:t>
            </a:r>
            <a:r>
              <a:rPr lang="en"/>
              <a:t>he is able to get a score.</a:t>
            </a:r>
            <a:endParaRPr/>
          </a:p>
          <a:p>
            <a:pPr indent="0" lvl="0" marL="0" rtl="0" algn="l">
              <a:spcBef>
                <a:spcPts val="1600"/>
              </a:spcBef>
              <a:spcAft>
                <a:spcPts val="0"/>
              </a:spcAft>
              <a:buNone/>
            </a:pPr>
            <a:r>
              <a:rPr b="1" lang="en"/>
              <a:t>Given </a:t>
            </a:r>
            <a:r>
              <a:rPr lang="en"/>
              <a:t>user has logged in </a:t>
            </a:r>
            <a:r>
              <a:rPr b="1" lang="en"/>
              <a:t>when </a:t>
            </a:r>
            <a:r>
              <a:rPr lang="en"/>
              <a:t>user takes a test of a particular mental disorder </a:t>
            </a:r>
            <a:r>
              <a:rPr b="1" lang="en"/>
              <a:t>then </a:t>
            </a:r>
            <a:r>
              <a:rPr lang="en"/>
              <a:t>he is provided with a diagnosis.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10" name="Google Shape;41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Backlog</a:t>
            </a:r>
            <a:endParaRPr>
              <a:latin typeface="Lobster"/>
              <a:ea typeface="Lobster"/>
              <a:cs typeface="Lobster"/>
              <a:sym typeface="Lobst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Scrum Meetings</a:t>
            </a:r>
            <a:endParaRPr>
              <a:latin typeface="Lobster"/>
              <a:ea typeface="Lobster"/>
              <a:cs typeface="Lobster"/>
              <a:sym typeface="Lobster"/>
            </a:endParaRPr>
          </a:p>
        </p:txBody>
      </p:sp>
      <p:sp>
        <p:nvSpPr>
          <p:cNvPr id="416" name="Google Shape;416;p5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417" name="Google Shape;417;p54"/>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Burndown Chart</a:t>
            </a:r>
            <a:endParaRPr/>
          </a:p>
        </p:txBody>
      </p:sp>
      <p:pic>
        <p:nvPicPr>
          <p:cNvPr id="418" name="Google Shape;418;p54"/>
          <p:cNvPicPr preferRelativeResize="0"/>
          <p:nvPr/>
        </p:nvPicPr>
        <p:blipFill>
          <a:blip r:embed="rId3">
            <a:alphaModFix/>
          </a:blip>
          <a:stretch>
            <a:fillRect/>
          </a:stretch>
        </p:blipFill>
        <p:spPr>
          <a:xfrm>
            <a:off x="4572000" y="724200"/>
            <a:ext cx="4572000" cy="3695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5"/>
          <p:cNvSpPr/>
          <p:nvPr/>
        </p:nvSpPr>
        <p:spPr>
          <a:xfrm>
            <a:off x="308400" y="1536900"/>
            <a:ext cx="8527200" cy="20697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5"/>
          <p:cNvSpPr txBox="1"/>
          <p:nvPr/>
        </p:nvSpPr>
        <p:spPr>
          <a:xfrm>
            <a:off x="2211000" y="1828050"/>
            <a:ext cx="4722000" cy="14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Amatic SC"/>
                <a:ea typeface="Amatic SC"/>
                <a:cs typeface="Amatic SC"/>
                <a:sym typeface="Amatic SC"/>
              </a:rPr>
              <a:t>Sprint 2</a:t>
            </a:r>
            <a:endParaRPr b="1" sz="9600">
              <a:latin typeface="Amatic SC"/>
              <a:ea typeface="Amatic SC"/>
              <a:cs typeface="Amatic SC"/>
              <a:sym typeface="Amatic SC"/>
            </a:endParaRPr>
          </a:p>
        </p:txBody>
      </p:sp>
      <p:cxnSp>
        <p:nvCxnSpPr>
          <p:cNvPr id="425" name="Google Shape;425;p55"/>
          <p:cNvCxnSpPr/>
          <p:nvPr/>
        </p:nvCxnSpPr>
        <p:spPr>
          <a:xfrm>
            <a:off x="345600" y="3829750"/>
            <a:ext cx="84528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6"/>
          <p:cNvSpPr txBox="1"/>
          <p:nvPr>
            <p:ph idx="2" type="body"/>
          </p:nvPr>
        </p:nvSpPr>
        <p:spPr>
          <a:xfrm>
            <a:off x="4939500" y="892375"/>
            <a:ext cx="3837000" cy="3526800"/>
          </a:xfrm>
          <a:prstGeom prst="rect">
            <a:avLst/>
          </a:prstGeom>
        </p:spPr>
        <p:txBody>
          <a:bodyPr anchorCtr="0" anchor="ctr" bIns="91425" lIns="91425" spcFirstLastPara="1" rIns="91425" wrap="square" tIns="91425">
            <a:noAutofit/>
          </a:bodyPr>
          <a:lstStyle/>
          <a:p>
            <a:pPr indent="-355600" lvl="0" marL="457200" rtl="0" algn="just">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There are three user stories in this sprint.</a:t>
            </a:r>
            <a:endParaRPr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Story points are estimated based on two factors:</a:t>
            </a:r>
            <a:endParaRPr sz="2000">
              <a:latin typeface="Times New Roman"/>
              <a:ea typeface="Times New Roman"/>
              <a:cs typeface="Times New Roman"/>
              <a:sym typeface="Times New Roman"/>
            </a:endParaRPr>
          </a:p>
          <a:p>
            <a:pPr indent="-355600" lvl="1" marL="914400" rtl="0" algn="just">
              <a:spcBef>
                <a:spcPts val="0"/>
              </a:spcBef>
              <a:spcAft>
                <a:spcPts val="0"/>
              </a:spcAft>
              <a:buSzPts val="2000"/>
              <a:buFont typeface="Times New Roman"/>
              <a:buAutoNum type="alphaLcPeriod"/>
            </a:pPr>
            <a:r>
              <a:rPr lang="en" sz="2000">
                <a:latin typeface="Times New Roman"/>
                <a:ea typeface="Times New Roman"/>
                <a:cs typeface="Times New Roman"/>
                <a:sym typeface="Times New Roman"/>
              </a:rPr>
              <a:t>Risk </a:t>
            </a:r>
            <a:endParaRPr sz="2000">
              <a:latin typeface="Times New Roman"/>
              <a:ea typeface="Times New Roman"/>
              <a:cs typeface="Times New Roman"/>
              <a:sym typeface="Times New Roman"/>
            </a:endParaRPr>
          </a:p>
          <a:p>
            <a:pPr indent="-355600" lvl="1" marL="914400" rtl="0" algn="just">
              <a:spcBef>
                <a:spcPts val="0"/>
              </a:spcBef>
              <a:spcAft>
                <a:spcPts val="0"/>
              </a:spcAft>
              <a:buSzPts val="2000"/>
              <a:buFont typeface="Times New Roman"/>
              <a:buAutoNum type="alphaLcPeriod"/>
            </a:pPr>
            <a:r>
              <a:rPr lang="en" sz="2000">
                <a:latin typeface="Times New Roman"/>
                <a:ea typeface="Times New Roman"/>
                <a:cs typeface="Times New Roman"/>
                <a:sym typeface="Times New Roman"/>
              </a:rPr>
              <a:t>Complexity</a:t>
            </a:r>
            <a:endParaRPr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Fibonacci scale is used for story points.(0,1,1,2,3,5,8..)</a:t>
            </a:r>
            <a:endParaRPr sz="2000">
              <a:latin typeface="Times New Roman"/>
              <a:ea typeface="Times New Roman"/>
              <a:cs typeface="Times New Roman"/>
              <a:sym typeface="Times New Roman"/>
            </a:endParaRPr>
          </a:p>
          <a:p>
            <a:pPr indent="0" lvl="0" marL="457200" marR="0" rtl="0" algn="just">
              <a:lnSpc>
                <a:spcPct val="115000"/>
              </a:lnSpc>
              <a:spcBef>
                <a:spcPts val="1600"/>
              </a:spcBef>
              <a:spcAft>
                <a:spcPts val="1600"/>
              </a:spcAft>
              <a:buNone/>
            </a:pPr>
            <a:r>
              <a:t/>
            </a:r>
            <a:endParaRPr/>
          </a:p>
        </p:txBody>
      </p:sp>
      <p:sp>
        <p:nvSpPr>
          <p:cNvPr id="431" name="Google Shape;431;p56"/>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Scrum Meeting</a:t>
            </a:r>
            <a:endParaRPr>
              <a:latin typeface="Lobster"/>
              <a:ea typeface="Lobster"/>
              <a:cs typeface="Lobster"/>
              <a:sym typeface="Lobster"/>
            </a:endParaRPr>
          </a:p>
        </p:txBody>
      </p:sp>
      <p:sp>
        <p:nvSpPr>
          <p:cNvPr id="432" name="Google Shape;432;p56"/>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User Stories</a:t>
            </a:r>
            <a:r>
              <a:rPr lang="en"/>
              <a:t> and their           </a:t>
            </a:r>
            <a:r>
              <a:rPr b="1" lang="en"/>
              <a:t>Story Points</a:t>
            </a:r>
            <a:r>
              <a:rPr lang="en"/>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Backlog</a:t>
            </a:r>
            <a:endParaRPr>
              <a:latin typeface="Lobster"/>
              <a:ea typeface="Lobster"/>
              <a:cs typeface="Lobster"/>
              <a:sym typeface="Lobster"/>
            </a:endParaRPr>
          </a:p>
        </p:txBody>
      </p:sp>
      <p:sp>
        <p:nvSpPr>
          <p:cNvPr id="438" name="Google Shape;438;p57"/>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User Story</a:t>
            </a:r>
            <a:endParaRPr/>
          </a:p>
          <a:p>
            <a:pPr indent="-317500" lvl="0" marL="457200" rtl="0" algn="l">
              <a:spcBef>
                <a:spcPts val="1600"/>
              </a:spcBef>
              <a:spcAft>
                <a:spcPts val="0"/>
              </a:spcAft>
              <a:buSzPts val="1400"/>
              <a:buAutoNum type="arabicPeriod"/>
            </a:pPr>
            <a:r>
              <a:rPr lang="en"/>
              <a:t>Chatbox</a:t>
            </a:r>
            <a:endParaRPr/>
          </a:p>
          <a:p>
            <a:pPr indent="0" lvl="0" marL="457200" rtl="0" algn="l">
              <a:spcBef>
                <a:spcPts val="1600"/>
              </a:spcBef>
              <a:spcAft>
                <a:spcPts val="0"/>
              </a:spcAft>
              <a:buClr>
                <a:schemeClr val="dk2"/>
              </a:buClr>
              <a:buSzPts val="1100"/>
              <a:buFont typeface="Arial"/>
              <a:buNone/>
            </a:pPr>
            <a:r>
              <a:rPr lang="en"/>
              <a:t>     Story Point: 34</a:t>
            </a:r>
            <a:endParaRPr/>
          </a:p>
          <a:p>
            <a:pPr indent="-317500" lvl="0" marL="457200" rtl="0" algn="l">
              <a:spcBef>
                <a:spcPts val="1600"/>
              </a:spcBef>
              <a:spcAft>
                <a:spcPts val="0"/>
              </a:spcAft>
              <a:buSzPts val="1400"/>
              <a:buChar char="●"/>
            </a:pPr>
            <a:r>
              <a:rPr lang="en"/>
              <a:t>Medium Risk</a:t>
            </a:r>
            <a:endParaRPr/>
          </a:p>
          <a:p>
            <a:pPr indent="-317500" lvl="0" marL="457200" rtl="0" algn="l">
              <a:spcBef>
                <a:spcPts val="0"/>
              </a:spcBef>
              <a:spcAft>
                <a:spcPts val="0"/>
              </a:spcAft>
              <a:buSzPts val="1400"/>
              <a:buChar char="●"/>
            </a:pPr>
            <a:r>
              <a:rPr lang="en"/>
              <a:t>High Complexity</a:t>
            </a:r>
            <a:endParaRPr/>
          </a:p>
          <a:p>
            <a:pPr indent="0" lvl="0" marL="914400" rtl="0" algn="l">
              <a:spcBef>
                <a:spcPts val="1600"/>
              </a:spcBef>
              <a:spcAft>
                <a:spcPts val="0"/>
              </a:spcAft>
              <a:buClr>
                <a:schemeClr val="dk2"/>
              </a:buClr>
              <a:buSzPts val="1100"/>
              <a:buFont typeface="Arial"/>
              <a:buNone/>
            </a:pPr>
            <a:r>
              <a:t/>
            </a:r>
            <a:endParaRPr/>
          </a:p>
          <a:p>
            <a:pPr indent="0" lvl="0" marL="457200" rtl="0" algn="l">
              <a:spcBef>
                <a:spcPts val="1600"/>
              </a:spcBef>
              <a:spcAft>
                <a:spcPts val="0"/>
              </a:spcAft>
              <a:buClr>
                <a:schemeClr val="dk2"/>
              </a:buClr>
              <a:buSzPts val="1100"/>
              <a:buFont typeface="Arial"/>
              <a:buNone/>
            </a:pPr>
            <a:r>
              <a:t/>
            </a:r>
            <a:endParaRPr/>
          </a:p>
          <a:p>
            <a:pPr indent="0" lvl="0" marL="45720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sp>
        <p:nvSpPr>
          <p:cNvPr id="439" name="Google Shape;439;p57"/>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Acceptance Criteria</a:t>
            </a:r>
            <a:endParaRPr/>
          </a:p>
          <a:p>
            <a:pPr indent="0" lvl="0" marL="0" rtl="0" algn="l">
              <a:spcBef>
                <a:spcPts val="1600"/>
              </a:spcBef>
              <a:spcAft>
                <a:spcPts val="0"/>
              </a:spcAft>
              <a:buClr>
                <a:schemeClr val="dk2"/>
              </a:buClr>
              <a:buSzPts val="1100"/>
              <a:buFont typeface="Arial"/>
              <a:buNone/>
            </a:pPr>
            <a:r>
              <a:rPr b="1" lang="en"/>
              <a:t>Given </a:t>
            </a:r>
            <a:r>
              <a:rPr lang="en"/>
              <a:t>volunteer details are already present in the database </a:t>
            </a:r>
            <a:r>
              <a:rPr b="1" lang="en"/>
              <a:t>when </a:t>
            </a:r>
            <a:r>
              <a:rPr lang="en"/>
              <a:t>user tries to search by tags </a:t>
            </a:r>
            <a:r>
              <a:rPr b="1" lang="en"/>
              <a:t>then </a:t>
            </a:r>
            <a:r>
              <a:rPr lang="en"/>
              <a:t>he is able to find them.</a:t>
            </a:r>
            <a:endParaRPr/>
          </a:p>
          <a:p>
            <a:pPr indent="0" lvl="0" marL="0" rtl="0" algn="l">
              <a:spcBef>
                <a:spcPts val="1600"/>
              </a:spcBef>
              <a:spcAft>
                <a:spcPts val="0"/>
              </a:spcAft>
              <a:buClr>
                <a:schemeClr val="dk2"/>
              </a:buClr>
              <a:buSzPts val="1100"/>
              <a:buFont typeface="Arial"/>
              <a:buNone/>
            </a:pPr>
            <a:r>
              <a:rPr b="1" lang="en"/>
              <a:t>Given </a:t>
            </a:r>
            <a:r>
              <a:rPr lang="en"/>
              <a:t>user has logged in </a:t>
            </a:r>
            <a:r>
              <a:rPr b="1" lang="en"/>
              <a:t>when </a:t>
            </a:r>
            <a:r>
              <a:rPr lang="en"/>
              <a:t>user tries to connect with a volunteer </a:t>
            </a:r>
            <a:r>
              <a:rPr b="1" lang="en"/>
              <a:t>then </a:t>
            </a:r>
            <a:r>
              <a:rPr lang="en"/>
              <a:t>user is able to chat with them.</a:t>
            </a:r>
            <a:endParaRPr/>
          </a:p>
          <a:p>
            <a:pPr indent="0" lvl="0" marL="0" rtl="0" algn="l">
              <a:spcBef>
                <a:spcPts val="1600"/>
              </a:spcBef>
              <a:spcAft>
                <a:spcPts val="0"/>
              </a:spcAft>
              <a:buClr>
                <a:schemeClr val="dk2"/>
              </a:buClr>
              <a:buSzPts val="1100"/>
              <a:buFont typeface="Arial"/>
              <a:buNone/>
            </a:pPr>
            <a:r>
              <a:rPr b="1" lang="en"/>
              <a:t>Given </a:t>
            </a:r>
            <a:r>
              <a:rPr lang="en"/>
              <a:t>volunteer has logged in </a:t>
            </a:r>
            <a:r>
              <a:rPr b="1" lang="en"/>
              <a:t>when </a:t>
            </a:r>
            <a:r>
              <a:rPr lang="en"/>
              <a:t>volunteer shows himself available to chat </a:t>
            </a:r>
            <a:r>
              <a:rPr b="1" lang="en"/>
              <a:t>then </a:t>
            </a:r>
            <a:r>
              <a:rPr lang="en"/>
              <a:t>he is able to chat with a user.</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Backlog</a:t>
            </a:r>
            <a:endParaRPr>
              <a:latin typeface="Lobster"/>
              <a:ea typeface="Lobster"/>
              <a:cs typeface="Lobster"/>
              <a:sym typeface="Lobster"/>
            </a:endParaRPr>
          </a:p>
        </p:txBody>
      </p:sp>
      <p:sp>
        <p:nvSpPr>
          <p:cNvPr id="445" name="Google Shape;445;p58"/>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a:t>
            </a:r>
            <a:endParaRPr/>
          </a:p>
          <a:p>
            <a:pPr indent="-342900" lvl="0" marL="457200" rtl="0" algn="l">
              <a:spcBef>
                <a:spcPts val="1600"/>
              </a:spcBef>
              <a:spcAft>
                <a:spcPts val="0"/>
              </a:spcAft>
              <a:buNone/>
            </a:pPr>
            <a:r>
              <a:rPr lang="en"/>
              <a:t>2. 	Notifications</a:t>
            </a:r>
            <a:endParaRPr/>
          </a:p>
          <a:p>
            <a:pPr indent="0" lvl="0" marL="457200" rtl="0" algn="l">
              <a:spcBef>
                <a:spcPts val="1600"/>
              </a:spcBef>
              <a:spcAft>
                <a:spcPts val="0"/>
              </a:spcAft>
              <a:buNone/>
            </a:pPr>
            <a:r>
              <a:rPr lang="en"/>
              <a:t>     Story Point: 5</a:t>
            </a:r>
            <a:endParaRPr/>
          </a:p>
          <a:p>
            <a:pPr indent="-317500" lvl="0" marL="457200" rtl="0" algn="l">
              <a:spcBef>
                <a:spcPts val="1600"/>
              </a:spcBef>
              <a:spcAft>
                <a:spcPts val="0"/>
              </a:spcAft>
              <a:buSzPts val="1400"/>
              <a:buChar char="●"/>
            </a:pPr>
            <a:r>
              <a:rPr lang="en"/>
              <a:t>Low Risk</a:t>
            </a:r>
            <a:endParaRPr/>
          </a:p>
          <a:p>
            <a:pPr indent="-317500" lvl="0" marL="457200" rtl="0" algn="l">
              <a:spcBef>
                <a:spcPts val="0"/>
              </a:spcBef>
              <a:spcAft>
                <a:spcPts val="0"/>
              </a:spcAft>
              <a:buSzPts val="1400"/>
              <a:buChar char="●"/>
            </a:pPr>
            <a:r>
              <a:rPr lang="en"/>
              <a:t>Low Complexity</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46" name="Google Shape;446;p58"/>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Acceptance Criteria</a:t>
            </a:r>
            <a:endParaRPr/>
          </a:p>
          <a:p>
            <a:pPr indent="0" lvl="0" marL="0" rtl="0" algn="l">
              <a:spcBef>
                <a:spcPts val="1600"/>
              </a:spcBef>
              <a:spcAft>
                <a:spcPts val="0"/>
              </a:spcAft>
              <a:buNone/>
            </a:pPr>
            <a:r>
              <a:rPr b="1" lang="en"/>
              <a:t>Given </a:t>
            </a:r>
            <a:r>
              <a:rPr lang="en"/>
              <a:t>user is registered in Happifier </a:t>
            </a:r>
            <a:r>
              <a:rPr b="1" lang="en"/>
              <a:t>when </a:t>
            </a:r>
            <a:r>
              <a:rPr lang="en"/>
              <a:t>a new journal entry is added</a:t>
            </a:r>
            <a:r>
              <a:rPr lang="en"/>
              <a:t> </a:t>
            </a:r>
            <a:r>
              <a:rPr b="1" lang="en"/>
              <a:t>then </a:t>
            </a:r>
            <a:r>
              <a:rPr lang="en"/>
              <a:t>he is notified.</a:t>
            </a:r>
            <a:endParaRPr/>
          </a:p>
          <a:p>
            <a:pPr indent="0" lvl="0" marL="0" rtl="0" algn="l">
              <a:spcBef>
                <a:spcPts val="1600"/>
              </a:spcBef>
              <a:spcAft>
                <a:spcPts val="0"/>
              </a:spcAft>
              <a:buNone/>
            </a:pPr>
            <a:r>
              <a:rPr b="1" lang="en"/>
              <a:t>Given </a:t>
            </a:r>
            <a:r>
              <a:rPr lang="en"/>
              <a:t>user is registered in Happifier</a:t>
            </a:r>
            <a:r>
              <a:rPr lang="en"/>
              <a:t> </a:t>
            </a:r>
            <a:r>
              <a:rPr b="1" lang="en"/>
              <a:t>when </a:t>
            </a:r>
            <a:r>
              <a:rPr lang="en"/>
              <a:t>a new user joins the portal</a:t>
            </a:r>
            <a:r>
              <a:rPr lang="en"/>
              <a:t> </a:t>
            </a:r>
            <a:r>
              <a:rPr b="1" lang="en"/>
              <a:t>then </a:t>
            </a:r>
            <a:r>
              <a:rPr lang="en"/>
              <a:t>he is notified</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Backlog</a:t>
            </a:r>
            <a:endParaRPr>
              <a:latin typeface="Lobster"/>
              <a:ea typeface="Lobster"/>
              <a:cs typeface="Lobster"/>
              <a:sym typeface="Lobster"/>
            </a:endParaRPr>
          </a:p>
        </p:txBody>
      </p:sp>
      <p:sp>
        <p:nvSpPr>
          <p:cNvPr id="452" name="Google Shape;452;p59"/>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a:t>
            </a:r>
            <a:endParaRPr/>
          </a:p>
          <a:p>
            <a:pPr indent="-285750" lvl="0" marL="457200" rtl="0" algn="l">
              <a:spcBef>
                <a:spcPts val="1600"/>
              </a:spcBef>
              <a:spcAft>
                <a:spcPts val="0"/>
              </a:spcAft>
              <a:buNone/>
            </a:pPr>
            <a:r>
              <a:rPr lang="en"/>
              <a:t>3. 	Recommendations</a:t>
            </a:r>
            <a:endParaRPr/>
          </a:p>
          <a:p>
            <a:pPr indent="0" lvl="0" marL="457200" rtl="0" algn="l">
              <a:spcBef>
                <a:spcPts val="1600"/>
              </a:spcBef>
              <a:spcAft>
                <a:spcPts val="0"/>
              </a:spcAft>
              <a:buNone/>
            </a:pPr>
            <a:r>
              <a:rPr lang="en"/>
              <a:t>     Story Point: 5</a:t>
            </a:r>
            <a:endParaRPr/>
          </a:p>
          <a:p>
            <a:pPr indent="-317500" lvl="0" marL="457200" rtl="0" algn="l">
              <a:spcBef>
                <a:spcPts val="1600"/>
              </a:spcBef>
              <a:spcAft>
                <a:spcPts val="0"/>
              </a:spcAft>
              <a:buSzPts val="1400"/>
              <a:buChar char="●"/>
            </a:pPr>
            <a:r>
              <a:rPr lang="en"/>
              <a:t>Low Risk</a:t>
            </a:r>
            <a:endParaRPr/>
          </a:p>
          <a:p>
            <a:pPr indent="-317500" lvl="0" marL="457200" rtl="0" algn="l">
              <a:spcBef>
                <a:spcPts val="0"/>
              </a:spcBef>
              <a:spcAft>
                <a:spcPts val="0"/>
              </a:spcAft>
              <a:buSzPts val="1400"/>
              <a:buChar char="●"/>
            </a:pPr>
            <a:r>
              <a:rPr lang="en"/>
              <a:t>Medium Complexity</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53" name="Google Shape;453;p59"/>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Acceptance Criteria</a:t>
            </a:r>
            <a:endParaRPr/>
          </a:p>
          <a:p>
            <a:pPr indent="0" lvl="0" marL="0" rtl="0" algn="l">
              <a:spcBef>
                <a:spcPts val="1600"/>
              </a:spcBef>
              <a:spcAft>
                <a:spcPts val="0"/>
              </a:spcAft>
              <a:buClr>
                <a:schemeClr val="dk2"/>
              </a:buClr>
              <a:buSzPts val="1100"/>
              <a:buFont typeface="Arial"/>
              <a:buNone/>
            </a:pPr>
            <a:r>
              <a:rPr b="1" lang="en"/>
              <a:t>Given </a:t>
            </a:r>
            <a:r>
              <a:rPr lang="en"/>
              <a:t>user has logged in </a:t>
            </a:r>
            <a:r>
              <a:rPr b="1" lang="en"/>
              <a:t>when </a:t>
            </a:r>
            <a:r>
              <a:rPr lang="en"/>
              <a:t>a user takes a test </a:t>
            </a:r>
            <a:r>
              <a:rPr b="1" lang="en"/>
              <a:t>then </a:t>
            </a:r>
            <a:r>
              <a:rPr lang="en"/>
              <a:t>he is recommended activities that will help with his disorder.</a:t>
            </a:r>
            <a:endParaRPr/>
          </a:p>
          <a:p>
            <a:pPr indent="0" lvl="0" marL="0" rtl="0" algn="l">
              <a:spcBef>
                <a:spcPts val="1600"/>
              </a:spcBef>
              <a:spcAft>
                <a:spcPts val="0"/>
              </a:spcAft>
              <a:buClr>
                <a:schemeClr val="dk2"/>
              </a:buClr>
              <a:buSzPts val="1100"/>
              <a:buFont typeface="Arial"/>
              <a:buNone/>
            </a:pPr>
            <a:r>
              <a:rPr b="1" lang="en"/>
              <a:t>Given </a:t>
            </a:r>
            <a:r>
              <a:rPr lang="en"/>
              <a:t>user has logged in </a:t>
            </a:r>
            <a:r>
              <a:rPr b="1" lang="en"/>
              <a:t>when </a:t>
            </a:r>
            <a:r>
              <a:rPr lang="en"/>
              <a:t>an activity is recommended </a:t>
            </a:r>
            <a:r>
              <a:rPr b="1" lang="en"/>
              <a:t>then </a:t>
            </a:r>
            <a:r>
              <a:rPr lang="en"/>
              <a:t>the user is redirected to the relevant resources on the internet.</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0"/>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Scrum Meetings</a:t>
            </a:r>
            <a:endParaRPr>
              <a:latin typeface="Lobster"/>
              <a:ea typeface="Lobster"/>
              <a:cs typeface="Lobster"/>
              <a:sym typeface="Lobster"/>
            </a:endParaRPr>
          </a:p>
        </p:txBody>
      </p:sp>
      <p:sp>
        <p:nvSpPr>
          <p:cNvPr id="459" name="Google Shape;459;p6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460" name="Google Shape;460;p6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Burndown Chart</a:t>
            </a:r>
            <a:endParaRPr/>
          </a:p>
        </p:txBody>
      </p:sp>
      <p:pic>
        <p:nvPicPr>
          <p:cNvPr id="461" name="Google Shape;461;p60"/>
          <p:cNvPicPr preferRelativeResize="0"/>
          <p:nvPr/>
        </p:nvPicPr>
        <p:blipFill rotWithShape="1">
          <a:blip r:embed="rId3">
            <a:alphaModFix/>
          </a:blip>
          <a:srcRect b="-796" l="0" r="0" t="0"/>
          <a:stretch/>
        </p:blipFill>
        <p:spPr>
          <a:xfrm>
            <a:off x="4572000" y="656875"/>
            <a:ext cx="4572000" cy="3791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1"/>
          <p:cNvSpPr/>
          <p:nvPr/>
        </p:nvSpPr>
        <p:spPr>
          <a:xfrm>
            <a:off x="308400" y="1536900"/>
            <a:ext cx="8527200" cy="20697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1"/>
          <p:cNvSpPr txBox="1"/>
          <p:nvPr/>
        </p:nvSpPr>
        <p:spPr>
          <a:xfrm>
            <a:off x="2211000" y="1828050"/>
            <a:ext cx="4722000" cy="14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latin typeface="Amatic SC"/>
                <a:ea typeface="Amatic SC"/>
                <a:cs typeface="Amatic SC"/>
                <a:sym typeface="Amatic SC"/>
              </a:rPr>
              <a:t>Sprint 3</a:t>
            </a:r>
            <a:endParaRPr b="1" sz="9600">
              <a:latin typeface="Amatic SC"/>
              <a:ea typeface="Amatic SC"/>
              <a:cs typeface="Amatic SC"/>
              <a:sym typeface="Amatic SC"/>
            </a:endParaRPr>
          </a:p>
        </p:txBody>
      </p:sp>
      <p:cxnSp>
        <p:nvCxnSpPr>
          <p:cNvPr id="468" name="Google Shape;468;p61"/>
          <p:cNvCxnSpPr/>
          <p:nvPr/>
        </p:nvCxnSpPr>
        <p:spPr>
          <a:xfrm>
            <a:off x="345600" y="3829750"/>
            <a:ext cx="84528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latin typeface="Amatic SC"/>
                <a:ea typeface="Amatic SC"/>
                <a:cs typeface="Amatic SC"/>
                <a:sym typeface="Amatic SC"/>
              </a:rPr>
              <a:t>Market Research</a:t>
            </a:r>
            <a:endParaRPr sz="9600">
              <a:latin typeface="Amatic SC"/>
              <a:ea typeface="Amatic SC"/>
              <a:cs typeface="Amatic SC"/>
              <a:sym typeface="Amatic SC"/>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2"/>
          <p:cNvSpPr txBox="1"/>
          <p:nvPr>
            <p:ph idx="2" type="body"/>
          </p:nvPr>
        </p:nvSpPr>
        <p:spPr>
          <a:xfrm>
            <a:off x="4939500" y="892375"/>
            <a:ext cx="3837000" cy="3526800"/>
          </a:xfrm>
          <a:prstGeom prst="rect">
            <a:avLst/>
          </a:prstGeom>
        </p:spPr>
        <p:txBody>
          <a:bodyPr anchorCtr="0" anchor="ctr" bIns="91425" lIns="91425" spcFirstLastPara="1" rIns="91425" wrap="square" tIns="91425">
            <a:noAutofit/>
          </a:bodyPr>
          <a:lstStyle/>
          <a:p>
            <a:pPr indent="-355600" lvl="0" marL="457200" rtl="0" algn="just">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There are two user stories in this sprint.</a:t>
            </a:r>
            <a:endParaRPr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Story points are estimated based on two factors:</a:t>
            </a:r>
            <a:endParaRPr sz="2000">
              <a:latin typeface="Times New Roman"/>
              <a:ea typeface="Times New Roman"/>
              <a:cs typeface="Times New Roman"/>
              <a:sym typeface="Times New Roman"/>
            </a:endParaRPr>
          </a:p>
          <a:p>
            <a:pPr indent="-355600" lvl="1" marL="914400" rtl="0" algn="just">
              <a:spcBef>
                <a:spcPts val="0"/>
              </a:spcBef>
              <a:spcAft>
                <a:spcPts val="0"/>
              </a:spcAft>
              <a:buSzPts val="2000"/>
              <a:buFont typeface="Times New Roman"/>
              <a:buAutoNum type="alphaLcPeriod"/>
            </a:pPr>
            <a:r>
              <a:rPr lang="en" sz="2000">
                <a:latin typeface="Times New Roman"/>
                <a:ea typeface="Times New Roman"/>
                <a:cs typeface="Times New Roman"/>
                <a:sym typeface="Times New Roman"/>
              </a:rPr>
              <a:t>Risk </a:t>
            </a:r>
            <a:endParaRPr sz="2000">
              <a:latin typeface="Times New Roman"/>
              <a:ea typeface="Times New Roman"/>
              <a:cs typeface="Times New Roman"/>
              <a:sym typeface="Times New Roman"/>
            </a:endParaRPr>
          </a:p>
          <a:p>
            <a:pPr indent="-355600" lvl="1" marL="914400" rtl="0" algn="just">
              <a:spcBef>
                <a:spcPts val="0"/>
              </a:spcBef>
              <a:spcAft>
                <a:spcPts val="0"/>
              </a:spcAft>
              <a:buSzPts val="2000"/>
              <a:buFont typeface="Times New Roman"/>
              <a:buAutoNum type="alphaLcPeriod"/>
            </a:pPr>
            <a:r>
              <a:rPr lang="en" sz="2000">
                <a:latin typeface="Times New Roman"/>
                <a:ea typeface="Times New Roman"/>
                <a:cs typeface="Times New Roman"/>
                <a:sym typeface="Times New Roman"/>
              </a:rPr>
              <a:t>Complexity</a:t>
            </a:r>
            <a:endParaRPr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AutoNum type="arabicPeriod"/>
            </a:pPr>
            <a:r>
              <a:rPr lang="en" sz="2000">
                <a:latin typeface="Times New Roman"/>
                <a:ea typeface="Times New Roman"/>
                <a:cs typeface="Times New Roman"/>
                <a:sym typeface="Times New Roman"/>
              </a:rPr>
              <a:t>Fibonacci scale is used for story points.(0,1,1,2,3,5,8..)</a:t>
            </a:r>
            <a:endParaRPr sz="2000">
              <a:latin typeface="Times New Roman"/>
              <a:ea typeface="Times New Roman"/>
              <a:cs typeface="Times New Roman"/>
              <a:sym typeface="Times New Roman"/>
            </a:endParaRPr>
          </a:p>
          <a:p>
            <a:pPr indent="0" lvl="0" marL="457200" marR="0" rtl="0" algn="just">
              <a:lnSpc>
                <a:spcPct val="115000"/>
              </a:lnSpc>
              <a:spcBef>
                <a:spcPts val="1600"/>
              </a:spcBef>
              <a:spcAft>
                <a:spcPts val="1600"/>
              </a:spcAft>
              <a:buNone/>
            </a:pPr>
            <a:r>
              <a:t/>
            </a:r>
            <a:endParaRPr/>
          </a:p>
        </p:txBody>
      </p:sp>
      <p:sp>
        <p:nvSpPr>
          <p:cNvPr id="474" name="Google Shape;474;p62"/>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Scrum Meeting</a:t>
            </a:r>
            <a:endParaRPr>
              <a:latin typeface="Lobster"/>
              <a:ea typeface="Lobster"/>
              <a:cs typeface="Lobster"/>
              <a:sym typeface="Lobster"/>
            </a:endParaRPr>
          </a:p>
        </p:txBody>
      </p:sp>
      <p:sp>
        <p:nvSpPr>
          <p:cNvPr id="475" name="Google Shape;475;p62"/>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User Stories</a:t>
            </a:r>
            <a:r>
              <a:rPr lang="en"/>
              <a:t> and their           </a:t>
            </a:r>
            <a:r>
              <a:rPr b="1" lang="en"/>
              <a:t>Story Points</a:t>
            </a:r>
            <a:r>
              <a:rPr lang="en"/>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Backlog</a:t>
            </a:r>
            <a:endParaRPr>
              <a:latin typeface="Lobster"/>
              <a:ea typeface="Lobster"/>
              <a:cs typeface="Lobster"/>
              <a:sym typeface="Lobster"/>
            </a:endParaRPr>
          </a:p>
        </p:txBody>
      </p:sp>
      <p:sp>
        <p:nvSpPr>
          <p:cNvPr id="481" name="Google Shape;481;p63"/>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User Story</a:t>
            </a:r>
            <a:endParaRPr/>
          </a:p>
          <a:p>
            <a:pPr indent="-317500" lvl="0" marL="457200" rtl="0" algn="l">
              <a:spcBef>
                <a:spcPts val="1600"/>
              </a:spcBef>
              <a:spcAft>
                <a:spcPts val="0"/>
              </a:spcAft>
              <a:buSzPts val="1400"/>
              <a:buAutoNum type="arabicPeriod"/>
            </a:pPr>
            <a:r>
              <a:rPr lang="en"/>
              <a:t>Locating psychologists near us</a:t>
            </a:r>
            <a:endParaRPr/>
          </a:p>
          <a:p>
            <a:pPr indent="0" lvl="0" marL="457200" rtl="0" algn="l">
              <a:spcBef>
                <a:spcPts val="1600"/>
              </a:spcBef>
              <a:spcAft>
                <a:spcPts val="0"/>
              </a:spcAft>
              <a:buClr>
                <a:schemeClr val="dk2"/>
              </a:buClr>
              <a:buSzPts val="1100"/>
              <a:buFont typeface="Arial"/>
              <a:buNone/>
            </a:pPr>
            <a:r>
              <a:rPr lang="en"/>
              <a:t>     Story Point: 55</a:t>
            </a:r>
            <a:endParaRPr/>
          </a:p>
          <a:p>
            <a:pPr indent="-317500" lvl="0" marL="457200" rtl="0" algn="l">
              <a:spcBef>
                <a:spcPts val="1600"/>
              </a:spcBef>
              <a:spcAft>
                <a:spcPts val="0"/>
              </a:spcAft>
              <a:buSzPts val="1400"/>
              <a:buChar char="●"/>
            </a:pPr>
            <a:r>
              <a:rPr lang="en"/>
              <a:t>Medium Risk</a:t>
            </a:r>
            <a:endParaRPr/>
          </a:p>
          <a:p>
            <a:pPr indent="-317500" lvl="0" marL="457200" rtl="0" algn="l">
              <a:spcBef>
                <a:spcPts val="0"/>
              </a:spcBef>
              <a:spcAft>
                <a:spcPts val="0"/>
              </a:spcAft>
              <a:buSzPts val="1400"/>
              <a:buChar char="●"/>
            </a:pPr>
            <a:r>
              <a:rPr lang="en"/>
              <a:t>Very High Complexity</a:t>
            </a:r>
            <a:endParaRPr/>
          </a:p>
          <a:p>
            <a:pPr indent="0" lvl="0" marL="914400" rtl="0" algn="l">
              <a:spcBef>
                <a:spcPts val="1600"/>
              </a:spcBef>
              <a:spcAft>
                <a:spcPts val="0"/>
              </a:spcAft>
              <a:buClr>
                <a:schemeClr val="dk2"/>
              </a:buClr>
              <a:buSzPts val="1100"/>
              <a:buFont typeface="Arial"/>
              <a:buNone/>
            </a:pPr>
            <a:r>
              <a:t/>
            </a:r>
            <a:endParaRPr/>
          </a:p>
          <a:p>
            <a:pPr indent="0" lvl="0" marL="457200" rtl="0" algn="l">
              <a:spcBef>
                <a:spcPts val="1600"/>
              </a:spcBef>
              <a:spcAft>
                <a:spcPts val="0"/>
              </a:spcAft>
              <a:buClr>
                <a:schemeClr val="dk2"/>
              </a:buClr>
              <a:buSzPts val="1100"/>
              <a:buFont typeface="Arial"/>
              <a:buNone/>
            </a:pPr>
            <a:r>
              <a:t/>
            </a:r>
            <a:endParaRPr/>
          </a:p>
          <a:p>
            <a:pPr indent="0" lvl="0" marL="45720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sp>
        <p:nvSpPr>
          <p:cNvPr id="482" name="Google Shape;482;p63"/>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Acceptance Criteria</a:t>
            </a:r>
            <a:endParaRPr/>
          </a:p>
          <a:p>
            <a:pPr indent="0" lvl="0" marL="0" rtl="0" algn="l">
              <a:spcBef>
                <a:spcPts val="1600"/>
              </a:spcBef>
              <a:spcAft>
                <a:spcPts val="0"/>
              </a:spcAft>
              <a:buNone/>
            </a:pPr>
            <a:r>
              <a:rPr b="1" lang="en"/>
              <a:t>Given </a:t>
            </a:r>
            <a:r>
              <a:rPr lang="en"/>
              <a:t>user is logged in</a:t>
            </a:r>
            <a:r>
              <a:rPr lang="en" sz="1400"/>
              <a:t>, </a:t>
            </a:r>
            <a:r>
              <a:rPr b="1" lang="en" sz="1400"/>
              <a:t>when </a:t>
            </a:r>
            <a:r>
              <a:rPr lang="en" sz="1400"/>
              <a:t>he opens th</a:t>
            </a:r>
            <a:r>
              <a:rPr lang="en"/>
              <a:t>e map option in the portal </a:t>
            </a:r>
            <a:r>
              <a:rPr b="1" lang="en"/>
              <a:t>then </a:t>
            </a:r>
            <a:r>
              <a:rPr lang="en"/>
              <a:t>he is able to </a:t>
            </a:r>
            <a:r>
              <a:rPr lang="en" sz="1400"/>
              <a:t>locate available psychologists/psychiatrists near </a:t>
            </a:r>
            <a:r>
              <a:rPr lang="en"/>
              <a:t>him</a:t>
            </a:r>
            <a:r>
              <a:rPr lang="en" sz="1400"/>
              <a:t>.</a:t>
            </a:r>
            <a:endParaRPr sz="1400"/>
          </a:p>
          <a:p>
            <a:pPr indent="0" lvl="0" marL="0" rtl="0" algn="l">
              <a:spcBef>
                <a:spcPts val="1600"/>
              </a:spcBef>
              <a:spcAft>
                <a:spcPts val="0"/>
              </a:spcAft>
              <a:buNone/>
            </a:pPr>
            <a:r>
              <a:t/>
            </a:r>
            <a:endParaRPr b="1"/>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Scrum Backlog</a:t>
            </a:r>
            <a:endParaRPr>
              <a:latin typeface="Lobster"/>
              <a:ea typeface="Lobster"/>
              <a:cs typeface="Lobster"/>
              <a:sym typeface="Lobster"/>
            </a:endParaRPr>
          </a:p>
        </p:txBody>
      </p:sp>
      <p:sp>
        <p:nvSpPr>
          <p:cNvPr id="488" name="Google Shape;488;p64"/>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a:t>
            </a:r>
            <a:endParaRPr/>
          </a:p>
          <a:p>
            <a:pPr indent="-342900" lvl="0" marL="457200" rtl="0" algn="l">
              <a:spcBef>
                <a:spcPts val="1600"/>
              </a:spcBef>
              <a:spcAft>
                <a:spcPts val="0"/>
              </a:spcAft>
              <a:buNone/>
            </a:pPr>
            <a:r>
              <a:rPr lang="en"/>
              <a:t>2. 	Booking an Appointment.</a:t>
            </a:r>
            <a:endParaRPr/>
          </a:p>
          <a:p>
            <a:pPr indent="0" lvl="0" marL="457200" rtl="0" algn="l">
              <a:spcBef>
                <a:spcPts val="1600"/>
              </a:spcBef>
              <a:spcAft>
                <a:spcPts val="0"/>
              </a:spcAft>
              <a:buNone/>
            </a:pPr>
            <a:r>
              <a:rPr lang="en"/>
              <a:t>     Story Point: 8</a:t>
            </a:r>
            <a:endParaRPr/>
          </a:p>
          <a:p>
            <a:pPr indent="-317500" lvl="0" marL="457200" rtl="0" algn="l">
              <a:spcBef>
                <a:spcPts val="1600"/>
              </a:spcBef>
              <a:spcAft>
                <a:spcPts val="0"/>
              </a:spcAft>
              <a:buSzPts val="1400"/>
              <a:buChar char="●"/>
            </a:pPr>
            <a:r>
              <a:rPr lang="en"/>
              <a:t>Low Risk</a:t>
            </a:r>
            <a:endParaRPr/>
          </a:p>
          <a:p>
            <a:pPr indent="-317500" lvl="0" marL="457200" rtl="0" algn="l">
              <a:spcBef>
                <a:spcPts val="0"/>
              </a:spcBef>
              <a:spcAft>
                <a:spcPts val="0"/>
              </a:spcAft>
              <a:buSzPts val="1400"/>
              <a:buChar char="●"/>
            </a:pPr>
            <a:r>
              <a:rPr lang="en"/>
              <a:t>Low Complexity</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89" name="Google Shape;489;p64"/>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Acceptance Criteria</a:t>
            </a:r>
            <a:endParaRPr/>
          </a:p>
          <a:p>
            <a:pPr indent="0" lvl="0" marL="0" rtl="0" algn="l">
              <a:spcBef>
                <a:spcPts val="1600"/>
              </a:spcBef>
              <a:spcAft>
                <a:spcPts val="0"/>
              </a:spcAft>
              <a:buNone/>
            </a:pPr>
            <a:r>
              <a:rPr b="1" lang="en"/>
              <a:t>Given </a:t>
            </a:r>
            <a:r>
              <a:rPr lang="en"/>
              <a:t>user has logged in, </a:t>
            </a:r>
            <a:r>
              <a:rPr b="1" lang="en"/>
              <a:t>when </a:t>
            </a:r>
            <a:r>
              <a:rPr lang="en"/>
              <a:t>he tries to book an appointment </a:t>
            </a:r>
            <a:r>
              <a:rPr b="1" lang="en"/>
              <a:t>then </a:t>
            </a:r>
            <a:r>
              <a:rPr lang="en"/>
              <a:t>he is able to do it in by choosing his own preferred date.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5"/>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Scrum Meetings</a:t>
            </a:r>
            <a:endParaRPr>
              <a:latin typeface="Lobster"/>
              <a:ea typeface="Lobster"/>
              <a:cs typeface="Lobster"/>
              <a:sym typeface="Lobster"/>
            </a:endParaRPr>
          </a:p>
        </p:txBody>
      </p:sp>
      <p:sp>
        <p:nvSpPr>
          <p:cNvPr id="495" name="Google Shape;495;p6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
        <p:nvSpPr>
          <p:cNvPr id="496" name="Google Shape;496;p65"/>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Burndown Chart</a:t>
            </a:r>
            <a:endParaRPr/>
          </a:p>
        </p:txBody>
      </p:sp>
      <p:pic>
        <p:nvPicPr>
          <p:cNvPr id="497" name="Google Shape;497;p65"/>
          <p:cNvPicPr preferRelativeResize="0"/>
          <p:nvPr/>
        </p:nvPicPr>
        <p:blipFill>
          <a:blip r:embed="rId3">
            <a:alphaModFix/>
          </a:blip>
          <a:stretch>
            <a:fillRect/>
          </a:stretch>
        </p:blipFill>
        <p:spPr>
          <a:xfrm>
            <a:off x="4567225" y="656875"/>
            <a:ext cx="4581525" cy="3762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Sprint Review Meeting</a:t>
            </a:r>
            <a:endParaRPr>
              <a:latin typeface="Lobster"/>
              <a:ea typeface="Lobster"/>
              <a:cs typeface="Lobster"/>
              <a:sym typeface="Lobster"/>
            </a:endParaRPr>
          </a:p>
        </p:txBody>
      </p:sp>
      <p:sp>
        <p:nvSpPr>
          <p:cNvPr id="503" name="Google Shape;503;p66"/>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What was accomplished</a:t>
            </a:r>
            <a:endParaRPr sz="1800"/>
          </a:p>
          <a:p>
            <a:pPr indent="-342900" lvl="0" marL="457200" rtl="0" algn="l">
              <a:spcBef>
                <a:spcPts val="0"/>
              </a:spcBef>
              <a:spcAft>
                <a:spcPts val="0"/>
              </a:spcAft>
              <a:buSzPts val="1800"/>
              <a:buChar char="●"/>
            </a:pPr>
            <a:r>
              <a:rPr lang="en" sz="1800"/>
              <a:t>Informal</a:t>
            </a:r>
            <a:endParaRPr sz="1800"/>
          </a:p>
          <a:p>
            <a:pPr indent="-342900" lvl="0" marL="457200" rtl="0" algn="l">
              <a:spcBef>
                <a:spcPts val="0"/>
              </a:spcBef>
              <a:spcAft>
                <a:spcPts val="0"/>
              </a:spcAft>
              <a:buSzPts val="1800"/>
              <a:buChar char="●"/>
            </a:pPr>
            <a:r>
              <a:rPr lang="en" sz="1800"/>
              <a:t>Entire Team Participated</a:t>
            </a:r>
            <a:endParaRPr sz="1800"/>
          </a:p>
          <a:p>
            <a:pPr indent="-342900" lvl="0" marL="457200" rtl="0" algn="l">
              <a:spcBef>
                <a:spcPts val="0"/>
              </a:spcBef>
              <a:spcAft>
                <a:spcPts val="0"/>
              </a:spcAft>
              <a:buSzPts val="1800"/>
              <a:buChar char="●"/>
            </a:pPr>
            <a:r>
              <a:rPr lang="en" sz="1800"/>
              <a:t>Lagged behind schedule at times, were ahead of schedules at times</a:t>
            </a:r>
            <a:endParaRPr sz="1800"/>
          </a:p>
          <a:p>
            <a:pPr indent="-342900" lvl="0" marL="457200" rtl="0" algn="l">
              <a:spcBef>
                <a:spcPts val="0"/>
              </a:spcBef>
              <a:spcAft>
                <a:spcPts val="0"/>
              </a:spcAft>
              <a:buSzPts val="1800"/>
              <a:buChar char="●"/>
            </a:pPr>
            <a:r>
              <a:rPr lang="en" sz="1800"/>
              <a:t>There was overall peace and harmony despite conflict of ideas</a:t>
            </a:r>
            <a:endParaRPr sz="1800"/>
          </a:p>
        </p:txBody>
      </p:sp>
      <p:pic>
        <p:nvPicPr>
          <p:cNvPr id="504" name="Google Shape;504;p66"/>
          <p:cNvPicPr preferRelativeResize="0"/>
          <p:nvPr/>
        </p:nvPicPr>
        <p:blipFill>
          <a:blip r:embed="rId3">
            <a:alphaModFix/>
          </a:blip>
          <a:stretch>
            <a:fillRect/>
          </a:stretch>
        </p:blipFill>
        <p:spPr>
          <a:xfrm>
            <a:off x="4616400" y="1398725"/>
            <a:ext cx="4527600" cy="37277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Sprint </a:t>
            </a:r>
            <a:r>
              <a:rPr lang="en">
                <a:latin typeface="Lobster"/>
                <a:ea typeface="Lobster"/>
                <a:cs typeface="Lobster"/>
                <a:sym typeface="Lobster"/>
              </a:rPr>
              <a:t>Retrospective</a:t>
            </a:r>
            <a:r>
              <a:rPr lang="en">
                <a:latin typeface="Lobster"/>
                <a:ea typeface="Lobster"/>
                <a:cs typeface="Lobster"/>
                <a:sym typeface="Lobster"/>
              </a:rPr>
              <a:t> Meeting</a:t>
            </a:r>
            <a:endParaRPr>
              <a:latin typeface="Lobster"/>
              <a:ea typeface="Lobster"/>
              <a:cs typeface="Lobster"/>
              <a:sym typeface="Lobster"/>
            </a:endParaRPr>
          </a:p>
        </p:txBody>
      </p:sp>
      <p:sp>
        <p:nvSpPr>
          <p:cNvPr id="510" name="Google Shape;510;p67"/>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What went well?</a:t>
            </a:r>
            <a:endParaRPr b="1" sz="1800"/>
          </a:p>
          <a:p>
            <a:pPr indent="-342900" lvl="0" marL="457200" rtl="0" algn="l">
              <a:spcBef>
                <a:spcPts val="0"/>
              </a:spcBef>
              <a:spcAft>
                <a:spcPts val="0"/>
              </a:spcAft>
              <a:buSzPts val="1800"/>
              <a:buChar char="●"/>
            </a:pPr>
            <a:r>
              <a:rPr lang="en" sz="1800"/>
              <a:t>The team was very motivated for the most times</a:t>
            </a:r>
            <a:endParaRPr sz="1800"/>
          </a:p>
          <a:p>
            <a:pPr indent="-342900" lvl="0" marL="457200" rtl="0" algn="l">
              <a:spcBef>
                <a:spcPts val="0"/>
              </a:spcBef>
              <a:spcAft>
                <a:spcPts val="0"/>
              </a:spcAft>
              <a:buSzPts val="1800"/>
              <a:buChar char="●"/>
            </a:pPr>
            <a:r>
              <a:rPr b="1" lang="en" sz="1800"/>
              <a:t>What did not go well?</a:t>
            </a:r>
            <a:endParaRPr b="1" sz="1800"/>
          </a:p>
          <a:p>
            <a:pPr indent="-342900" lvl="0" marL="457200" rtl="0" algn="l">
              <a:spcBef>
                <a:spcPts val="0"/>
              </a:spcBef>
              <a:spcAft>
                <a:spcPts val="0"/>
              </a:spcAft>
              <a:buSzPts val="1800"/>
              <a:buChar char="●"/>
            </a:pPr>
            <a:r>
              <a:rPr lang="en" sz="1800"/>
              <a:t>We took more time than what was assigned for most sprints</a:t>
            </a:r>
            <a:endParaRPr sz="1800"/>
          </a:p>
          <a:p>
            <a:pPr indent="-342900" lvl="0" marL="457200" rtl="0" algn="l">
              <a:spcBef>
                <a:spcPts val="0"/>
              </a:spcBef>
              <a:spcAft>
                <a:spcPts val="0"/>
              </a:spcAft>
              <a:buSzPts val="1800"/>
              <a:buChar char="●"/>
            </a:pPr>
            <a:r>
              <a:rPr lang="en" sz="1800"/>
              <a:t>Meetings did not start on time</a:t>
            </a:r>
            <a:endParaRPr sz="1800"/>
          </a:p>
          <a:p>
            <a:pPr indent="-342900" lvl="0" marL="457200" rtl="0" algn="l">
              <a:spcBef>
                <a:spcPts val="0"/>
              </a:spcBef>
              <a:spcAft>
                <a:spcPts val="0"/>
              </a:spcAft>
              <a:buSzPts val="1800"/>
              <a:buChar char="●"/>
            </a:pPr>
            <a:r>
              <a:rPr b="1" lang="en" sz="1800"/>
              <a:t>Improvements</a:t>
            </a:r>
            <a:endParaRPr b="1" sz="1800"/>
          </a:p>
          <a:p>
            <a:pPr indent="-342900" lvl="0" marL="457200" rtl="0" algn="l">
              <a:spcBef>
                <a:spcPts val="0"/>
              </a:spcBef>
              <a:spcAft>
                <a:spcPts val="0"/>
              </a:spcAft>
              <a:buSzPts val="1800"/>
              <a:buChar char="●"/>
            </a:pPr>
            <a:r>
              <a:rPr lang="en" sz="1800"/>
              <a:t>Discouraged late comers - the person who comes late pays for everyone’s coffee</a:t>
            </a:r>
            <a:endParaRPr sz="1800"/>
          </a:p>
        </p:txBody>
      </p:sp>
      <p:pic>
        <p:nvPicPr>
          <p:cNvPr id="511" name="Google Shape;511;p67"/>
          <p:cNvPicPr preferRelativeResize="0"/>
          <p:nvPr/>
        </p:nvPicPr>
        <p:blipFill>
          <a:blip r:embed="rId3">
            <a:alphaModFix/>
          </a:blip>
          <a:stretch>
            <a:fillRect/>
          </a:stretch>
        </p:blipFill>
        <p:spPr>
          <a:xfrm>
            <a:off x="4832400" y="1294875"/>
            <a:ext cx="3999901" cy="3026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8"/>
          <p:cNvSpPr/>
          <p:nvPr/>
        </p:nvSpPr>
        <p:spPr>
          <a:xfrm>
            <a:off x="308400" y="1536900"/>
            <a:ext cx="8527200" cy="20697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8"/>
          <p:cNvSpPr txBox="1"/>
          <p:nvPr/>
        </p:nvSpPr>
        <p:spPr>
          <a:xfrm>
            <a:off x="345600" y="1828050"/>
            <a:ext cx="8119500" cy="14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0">
                <a:latin typeface="Amatic SC"/>
                <a:ea typeface="Amatic SC"/>
                <a:cs typeface="Amatic SC"/>
                <a:sym typeface="Amatic SC"/>
              </a:rPr>
              <a:t>Daily STANDUP MEETING</a:t>
            </a:r>
            <a:endParaRPr b="1" sz="8000">
              <a:latin typeface="Amatic SC"/>
              <a:ea typeface="Amatic SC"/>
              <a:cs typeface="Amatic SC"/>
              <a:sym typeface="Amatic SC"/>
            </a:endParaRPr>
          </a:p>
        </p:txBody>
      </p:sp>
      <p:cxnSp>
        <p:nvCxnSpPr>
          <p:cNvPr id="518" name="Google Shape;518;p68"/>
          <p:cNvCxnSpPr/>
          <p:nvPr/>
        </p:nvCxnSpPr>
        <p:spPr>
          <a:xfrm>
            <a:off x="345600" y="3829750"/>
            <a:ext cx="84528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69"/>
          <p:cNvSpPr txBox="1"/>
          <p:nvPr>
            <p:ph type="title"/>
          </p:nvPr>
        </p:nvSpPr>
        <p:spPr>
          <a:xfrm>
            <a:off x="-174950" y="113175"/>
            <a:ext cx="5145300" cy="9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Lobster"/>
                <a:ea typeface="Lobster"/>
                <a:cs typeface="Lobster"/>
                <a:sym typeface="Lobster"/>
              </a:rPr>
              <a:t>Daily Stand up Meeting</a:t>
            </a:r>
            <a:endParaRPr sz="3600">
              <a:latin typeface="Lobster"/>
              <a:ea typeface="Lobster"/>
              <a:cs typeface="Lobster"/>
              <a:sym typeface="Lobster"/>
            </a:endParaRPr>
          </a:p>
        </p:txBody>
      </p:sp>
      <p:sp>
        <p:nvSpPr>
          <p:cNvPr id="524" name="Google Shape;524;p69"/>
          <p:cNvSpPr txBox="1"/>
          <p:nvPr>
            <p:ph idx="2" type="body"/>
          </p:nvPr>
        </p:nvSpPr>
        <p:spPr>
          <a:xfrm>
            <a:off x="4970350" y="940225"/>
            <a:ext cx="3837000" cy="3695100"/>
          </a:xfrm>
          <a:prstGeom prst="rect">
            <a:avLst/>
          </a:prstGeom>
        </p:spPr>
        <p:txBody>
          <a:bodyPr anchorCtr="0" anchor="ctr" bIns="91425" lIns="91425" spcFirstLastPara="1" rIns="91425" wrap="square" tIns="91425">
            <a:noAutofit/>
          </a:bodyPr>
          <a:lstStyle/>
          <a:p>
            <a:pPr indent="-342900" lvl="0" marL="457200" rtl="0" algn="just">
              <a:spcBef>
                <a:spcPts val="0"/>
              </a:spcBef>
              <a:spcAft>
                <a:spcPts val="0"/>
              </a:spcAft>
              <a:buSzPts val="1800"/>
              <a:buFont typeface="Times New Roman"/>
              <a:buChar char="★"/>
            </a:pPr>
            <a:r>
              <a:rPr lang="en">
                <a:solidFill>
                  <a:srgbClr val="2C3E50"/>
                </a:solidFill>
                <a:latin typeface="Times New Roman"/>
                <a:ea typeface="Times New Roman"/>
                <a:cs typeface="Times New Roman"/>
                <a:sym typeface="Times New Roman"/>
              </a:rPr>
              <a:t>The daily Scrum meeting is a short everyday meeting, ideally during start of the working day.</a:t>
            </a:r>
            <a:endParaRPr>
              <a:solidFill>
                <a:srgbClr val="2C3E50"/>
              </a:solidFill>
              <a:latin typeface="Times New Roman"/>
              <a:ea typeface="Times New Roman"/>
              <a:cs typeface="Times New Roman"/>
              <a:sym typeface="Times New Roman"/>
            </a:endParaRPr>
          </a:p>
          <a:p>
            <a:pPr indent="0" lvl="0" marL="457200" rtl="0" algn="just">
              <a:spcBef>
                <a:spcPts val="1600"/>
              </a:spcBef>
              <a:spcAft>
                <a:spcPts val="0"/>
              </a:spcAft>
              <a:buNone/>
            </a:pPr>
            <a:r>
              <a:t/>
            </a:r>
            <a:endParaRPr>
              <a:solidFill>
                <a:srgbClr val="2C3E50"/>
              </a:solidFill>
              <a:latin typeface="Times New Roman"/>
              <a:ea typeface="Times New Roman"/>
              <a:cs typeface="Times New Roman"/>
              <a:sym typeface="Times New Roman"/>
            </a:endParaRPr>
          </a:p>
          <a:p>
            <a:pPr indent="-342900" lvl="0" marL="457200" rtl="0" algn="just">
              <a:spcBef>
                <a:spcPts val="1600"/>
              </a:spcBef>
              <a:spcAft>
                <a:spcPts val="0"/>
              </a:spcAft>
              <a:buSzPts val="1800"/>
              <a:buFont typeface="Times New Roman"/>
              <a:buChar char="★"/>
            </a:pPr>
            <a:r>
              <a:rPr lang="en">
                <a:solidFill>
                  <a:srgbClr val="2C3E50"/>
                </a:solidFill>
                <a:latin typeface="Times New Roman"/>
                <a:ea typeface="Times New Roman"/>
                <a:cs typeface="Times New Roman"/>
                <a:sym typeface="Times New Roman"/>
              </a:rPr>
              <a:t>Questions:</a:t>
            </a:r>
            <a:endParaRPr>
              <a:solidFill>
                <a:srgbClr val="2C3E50"/>
              </a:solidFill>
              <a:latin typeface="Times New Roman"/>
              <a:ea typeface="Times New Roman"/>
              <a:cs typeface="Times New Roman"/>
              <a:sym typeface="Times New Roman"/>
            </a:endParaRPr>
          </a:p>
          <a:p>
            <a:pPr indent="-342900" lvl="0" marL="457200" rtl="0" algn="just">
              <a:spcBef>
                <a:spcPts val="0"/>
              </a:spcBef>
              <a:spcAft>
                <a:spcPts val="0"/>
              </a:spcAft>
              <a:buClr>
                <a:srgbClr val="2C3E50"/>
              </a:buClr>
              <a:buSzPts val="1800"/>
              <a:buFont typeface="Times New Roman"/>
              <a:buChar char="●"/>
            </a:pPr>
            <a:r>
              <a:rPr lang="en">
                <a:solidFill>
                  <a:srgbClr val="2C3E50"/>
                </a:solidFill>
                <a:latin typeface="Times New Roman"/>
                <a:ea typeface="Times New Roman"/>
                <a:cs typeface="Times New Roman"/>
                <a:sym typeface="Times New Roman"/>
              </a:rPr>
              <a:t>What was accomplished since the last daily Scrum meeting?</a:t>
            </a:r>
            <a:endParaRPr>
              <a:solidFill>
                <a:srgbClr val="2C3E50"/>
              </a:solidFill>
              <a:latin typeface="Times New Roman"/>
              <a:ea typeface="Times New Roman"/>
              <a:cs typeface="Times New Roman"/>
              <a:sym typeface="Times New Roman"/>
            </a:endParaRPr>
          </a:p>
          <a:p>
            <a:pPr indent="-342900" lvl="0" marL="457200" rtl="0" algn="just">
              <a:spcBef>
                <a:spcPts val="0"/>
              </a:spcBef>
              <a:spcAft>
                <a:spcPts val="0"/>
              </a:spcAft>
              <a:buClr>
                <a:srgbClr val="2C3E50"/>
              </a:buClr>
              <a:buSzPts val="1800"/>
              <a:buFont typeface="Times New Roman"/>
              <a:buChar char="●"/>
            </a:pPr>
            <a:r>
              <a:rPr lang="en">
                <a:solidFill>
                  <a:srgbClr val="2C3E50"/>
                </a:solidFill>
                <a:latin typeface="Times New Roman"/>
                <a:ea typeface="Times New Roman"/>
                <a:cs typeface="Times New Roman"/>
                <a:sym typeface="Times New Roman"/>
              </a:rPr>
              <a:t>What is going to be accomplished until the next Scrum meeting?</a:t>
            </a:r>
            <a:endParaRPr>
              <a:solidFill>
                <a:srgbClr val="2C3E50"/>
              </a:solidFill>
              <a:latin typeface="Times New Roman"/>
              <a:ea typeface="Times New Roman"/>
              <a:cs typeface="Times New Roman"/>
              <a:sym typeface="Times New Roman"/>
            </a:endParaRPr>
          </a:p>
          <a:p>
            <a:pPr indent="0" lvl="0" marL="457200" rtl="0" algn="just">
              <a:spcBef>
                <a:spcPts val="800"/>
              </a:spcBef>
              <a:spcAft>
                <a:spcPts val="0"/>
              </a:spcAft>
              <a:buNone/>
            </a:pPr>
            <a:r>
              <a:t/>
            </a:r>
            <a:endParaRPr>
              <a:solidFill>
                <a:srgbClr val="2C3E50"/>
              </a:solidFill>
              <a:latin typeface="Times New Roman"/>
              <a:ea typeface="Times New Roman"/>
              <a:cs typeface="Times New Roman"/>
              <a:sym typeface="Times New Roman"/>
            </a:endParaRPr>
          </a:p>
          <a:p>
            <a:pPr indent="0" lvl="0" marL="457200" rtl="0" algn="just">
              <a:spcBef>
                <a:spcPts val="800"/>
              </a:spcBef>
              <a:spcAft>
                <a:spcPts val="1600"/>
              </a:spcAft>
              <a:buNone/>
            </a:pPr>
            <a:r>
              <a:t/>
            </a:r>
            <a:endParaRPr>
              <a:solidFill>
                <a:srgbClr val="2C3E50"/>
              </a:solidFill>
              <a:latin typeface="Times New Roman"/>
              <a:ea typeface="Times New Roman"/>
              <a:cs typeface="Times New Roman"/>
              <a:sym typeface="Times New Roman"/>
            </a:endParaRPr>
          </a:p>
        </p:txBody>
      </p:sp>
      <p:pic>
        <p:nvPicPr>
          <p:cNvPr id="525" name="Google Shape;525;p69"/>
          <p:cNvPicPr preferRelativeResize="0"/>
          <p:nvPr/>
        </p:nvPicPr>
        <p:blipFill>
          <a:blip r:embed="rId3">
            <a:alphaModFix/>
          </a:blip>
          <a:stretch>
            <a:fillRect/>
          </a:stretch>
        </p:blipFill>
        <p:spPr>
          <a:xfrm>
            <a:off x="954978" y="2674625"/>
            <a:ext cx="2615376" cy="20269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0"/>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latin typeface="Amatic SC"/>
                <a:ea typeface="Amatic SC"/>
                <a:cs typeface="Amatic SC"/>
                <a:sym typeface="Amatic SC"/>
              </a:rPr>
              <a:t>TESTING</a:t>
            </a:r>
            <a:endParaRPr sz="9600">
              <a:latin typeface="Amatic SC"/>
              <a:ea typeface="Amatic SC"/>
              <a:cs typeface="Amatic SC"/>
              <a:sym typeface="Amatic S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1"/>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obster"/>
                <a:ea typeface="Lobster"/>
                <a:cs typeface="Lobster"/>
                <a:sym typeface="Lobster"/>
              </a:rPr>
              <a:t>Code Testing</a:t>
            </a:r>
            <a:endParaRPr>
              <a:latin typeface="Lobster"/>
              <a:ea typeface="Lobster"/>
              <a:cs typeface="Lobster"/>
              <a:sym typeface="Lobster"/>
            </a:endParaRPr>
          </a:p>
        </p:txBody>
      </p:sp>
      <p:pic>
        <p:nvPicPr>
          <p:cNvPr id="536" name="Google Shape;536;p71"/>
          <p:cNvPicPr preferRelativeResize="0"/>
          <p:nvPr/>
        </p:nvPicPr>
        <p:blipFill>
          <a:blip r:embed="rId3">
            <a:alphaModFix/>
          </a:blip>
          <a:stretch>
            <a:fillRect/>
          </a:stretch>
        </p:blipFill>
        <p:spPr>
          <a:xfrm>
            <a:off x="5423150" y="1524000"/>
            <a:ext cx="2730250" cy="20430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265500" y="470975"/>
            <a:ext cx="4045200" cy="88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Why our Product?</a:t>
            </a:r>
            <a:endParaRPr>
              <a:latin typeface="Lobster"/>
              <a:ea typeface="Lobster"/>
              <a:cs typeface="Lobster"/>
              <a:sym typeface="Lobster"/>
            </a:endParaRPr>
          </a:p>
        </p:txBody>
      </p:sp>
      <p:sp>
        <p:nvSpPr>
          <p:cNvPr id="93" name="Google Shape;93;p18"/>
          <p:cNvSpPr txBox="1"/>
          <p:nvPr>
            <p:ph idx="2" type="body"/>
          </p:nvPr>
        </p:nvSpPr>
        <p:spPr>
          <a:xfrm>
            <a:off x="4750425" y="724200"/>
            <a:ext cx="4234200" cy="3943200"/>
          </a:xfrm>
          <a:prstGeom prst="rect">
            <a:avLst/>
          </a:prstGeom>
        </p:spPr>
        <p:txBody>
          <a:bodyPr anchorCtr="0" anchor="ctr" bIns="91425" lIns="91425" spcFirstLastPara="1" rIns="91425" wrap="square" tIns="91425">
            <a:noAutofit/>
          </a:bodyPr>
          <a:lstStyle/>
          <a:p>
            <a:pPr indent="-368300" lvl="0" marL="457200" rtl="0" algn="just">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A consolidated platform for mental health</a:t>
            </a:r>
            <a:endParaRPr sz="2200">
              <a:solidFill>
                <a:srgbClr val="000000"/>
              </a:solidFill>
              <a:latin typeface="Times New Roman"/>
              <a:ea typeface="Times New Roman"/>
              <a:cs typeface="Times New Roman"/>
              <a:sym typeface="Times New Roman"/>
            </a:endParaRPr>
          </a:p>
          <a:p>
            <a:pPr indent="-368300" lvl="0" marL="457200" rtl="0" algn="just">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Relevance to college students</a:t>
            </a:r>
            <a:endParaRPr sz="2200">
              <a:solidFill>
                <a:srgbClr val="000000"/>
              </a:solidFill>
              <a:latin typeface="Times New Roman"/>
              <a:ea typeface="Times New Roman"/>
              <a:cs typeface="Times New Roman"/>
              <a:sym typeface="Times New Roman"/>
            </a:endParaRPr>
          </a:p>
          <a:p>
            <a:pPr indent="-368300" lvl="0" marL="457200" rtl="0" algn="just">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Availability of direct connection to volunteers and/or trained professional</a:t>
            </a:r>
            <a:endParaRPr sz="2200">
              <a:solidFill>
                <a:srgbClr val="000000"/>
              </a:solidFill>
              <a:latin typeface="Times New Roman"/>
              <a:ea typeface="Times New Roman"/>
              <a:cs typeface="Times New Roman"/>
              <a:sym typeface="Times New Roman"/>
            </a:endParaRPr>
          </a:p>
          <a:p>
            <a:pPr indent="-368300" lvl="0" marL="457200" rtl="0" algn="just">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Better emotional connect</a:t>
            </a:r>
            <a:endParaRPr sz="2200">
              <a:solidFill>
                <a:srgbClr val="000000"/>
              </a:solidFill>
              <a:latin typeface="Times New Roman"/>
              <a:ea typeface="Times New Roman"/>
              <a:cs typeface="Times New Roman"/>
              <a:sym typeface="Times New Roman"/>
            </a:endParaRPr>
          </a:p>
          <a:p>
            <a:pPr indent="-368300" lvl="0" marL="457200" rtl="0" algn="just">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Visual appeal and ease of navigation and use</a:t>
            </a:r>
            <a:endParaRPr sz="2200">
              <a:solidFill>
                <a:srgbClr val="000000"/>
              </a:solidFill>
              <a:latin typeface="Times New Roman"/>
              <a:ea typeface="Times New Roman"/>
              <a:cs typeface="Times New Roman"/>
              <a:sym typeface="Times New Roman"/>
            </a:endParaRPr>
          </a:p>
          <a:p>
            <a:pPr indent="0" lvl="0" marL="0" rtl="0" algn="just">
              <a:spcBef>
                <a:spcPts val="1600"/>
              </a:spcBef>
              <a:spcAft>
                <a:spcPts val="1600"/>
              </a:spcAft>
              <a:buNone/>
            </a:pPr>
            <a:r>
              <a:t/>
            </a:r>
            <a:endParaRPr sz="2200">
              <a:solidFill>
                <a:srgbClr val="000000"/>
              </a:solidFill>
              <a:latin typeface="Times New Roman"/>
              <a:ea typeface="Times New Roman"/>
              <a:cs typeface="Times New Roman"/>
              <a:sym typeface="Times New Roman"/>
            </a:endParaRPr>
          </a:p>
        </p:txBody>
      </p:sp>
      <p:pic>
        <p:nvPicPr>
          <p:cNvPr id="94" name="Google Shape;94;p18"/>
          <p:cNvPicPr preferRelativeResize="0"/>
          <p:nvPr/>
        </p:nvPicPr>
        <p:blipFill rotWithShape="1">
          <a:blip r:embed="rId3">
            <a:alphaModFix/>
          </a:blip>
          <a:srcRect b="0" l="7351" r="8338" t="0"/>
          <a:stretch/>
        </p:blipFill>
        <p:spPr>
          <a:xfrm>
            <a:off x="170963" y="1573975"/>
            <a:ext cx="4234275" cy="3161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CodeTesting</a:t>
            </a:r>
            <a:endParaRPr/>
          </a:p>
        </p:txBody>
      </p:sp>
      <p:sp>
        <p:nvSpPr>
          <p:cNvPr id="542" name="Google Shape;542;p72"/>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150">
              <a:highlight>
                <a:srgbClr val="FFFFFF"/>
              </a:highlight>
              <a:latin typeface="Verdana"/>
              <a:ea typeface="Verdana"/>
              <a:cs typeface="Verdana"/>
              <a:sym typeface="Verdana"/>
            </a:endParaRPr>
          </a:p>
        </p:txBody>
      </p:sp>
      <p:sp>
        <p:nvSpPr>
          <p:cNvPr id="543" name="Google Shape;543;p72"/>
          <p:cNvSpPr txBox="1"/>
          <p:nvPr>
            <p:ph idx="2" type="body"/>
          </p:nvPr>
        </p:nvSpPr>
        <p:spPr>
          <a:xfrm>
            <a:off x="4500575" y="299475"/>
            <a:ext cx="4331700" cy="42693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highlight>
                  <a:srgbClr val="FFFFFF"/>
                </a:highlight>
              </a:rPr>
              <a:t>Testing that is carried out on code development, code inspection, unit testing</a:t>
            </a:r>
            <a:endParaRPr sz="1600">
              <a:highlight>
                <a:srgbClr val="FFFFFF"/>
              </a:highlight>
            </a:endParaRPr>
          </a:p>
          <a:p>
            <a:pPr indent="-330200" lvl="0" marL="457200" marR="0" rtl="0" algn="l">
              <a:lnSpc>
                <a:spcPct val="115000"/>
              </a:lnSpc>
              <a:spcBef>
                <a:spcPts val="0"/>
              </a:spcBef>
              <a:spcAft>
                <a:spcPts val="0"/>
              </a:spcAft>
              <a:buSzPts val="1600"/>
              <a:buChar char="●"/>
            </a:pPr>
            <a:r>
              <a:rPr lang="en" sz="1600">
                <a:highlight>
                  <a:srgbClr val="FFFFFF"/>
                </a:highlight>
              </a:rPr>
              <a:t>Consists of following testing:</a:t>
            </a:r>
            <a:endParaRPr sz="1600">
              <a:highlight>
                <a:srgbClr val="FFFFFF"/>
              </a:highlight>
            </a:endParaRPr>
          </a:p>
          <a:p>
            <a:pPr indent="-330200" lvl="1" marL="914400" marR="25400" rtl="0" algn="just">
              <a:lnSpc>
                <a:spcPct val="171428"/>
              </a:lnSpc>
              <a:spcBef>
                <a:spcPts val="0"/>
              </a:spcBef>
              <a:spcAft>
                <a:spcPts val="0"/>
              </a:spcAft>
              <a:buSzPts val="1600"/>
              <a:buChar char="○"/>
            </a:pPr>
            <a:r>
              <a:rPr lang="en" sz="1600"/>
              <a:t>Dynamic Testing - Statement coverage, Branch coverage, Path coverage</a:t>
            </a:r>
            <a:endParaRPr sz="1600"/>
          </a:p>
          <a:p>
            <a:pPr indent="-330200" lvl="1" marL="914400" marR="25400" rtl="0" algn="just">
              <a:lnSpc>
                <a:spcPct val="171428"/>
              </a:lnSpc>
              <a:spcBef>
                <a:spcPts val="0"/>
              </a:spcBef>
              <a:spcAft>
                <a:spcPts val="0"/>
              </a:spcAft>
              <a:buSzPts val="1600"/>
              <a:buChar char="○"/>
            </a:pPr>
            <a:r>
              <a:rPr lang="en" sz="1600"/>
              <a:t>Checking for Complexity of Code using techniques like Cyclomatic Complexity</a:t>
            </a:r>
            <a:endParaRPr sz="1600"/>
          </a:p>
          <a:p>
            <a:pPr indent="-330200" lvl="1" marL="914400" marR="25400" rtl="0" algn="just">
              <a:lnSpc>
                <a:spcPct val="171428"/>
              </a:lnSpc>
              <a:spcBef>
                <a:spcPts val="0"/>
              </a:spcBef>
              <a:spcAft>
                <a:spcPts val="0"/>
              </a:spcAft>
              <a:buSzPts val="1600"/>
              <a:buChar char="○"/>
            </a:pPr>
            <a:r>
              <a:rPr lang="en" sz="1600"/>
              <a:t>Static Testing - Code Inspection, Code Walkthrough, Code Review, Code Audit</a:t>
            </a:r>
            <a:endParaRPr sz="1600">
              <a:highlight>
                <a:srgbClr val="FFFFFF"/>
              </a:highlight>
            </a:endParaRPr>
          </a:p>
        </p:txBody>
      </p:sp>
      <p:pic>
        <p:nvPicPr>
          <p:cNvPr id="544" name="Google Shape;544;p72"/>
          <p:cNvPicPr preferRelativeResize="0"/>
          <p:nvPr/>
        </p:nvPicPr>
        <p:blipFill>
          <a:blip r:embed="rId3">
            <a:alphaModFix/>
          </a:blip>
          <a:stretch>
            <a:fillRect/>
          </a:stretch>
        </p:blipFill>
        <p:spPr>
          <a:xfrm>
            <a:off x="304800" y="1826778"/>
            <a:ext cx="3999900" cy="224992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Sonarcloud - WebApp</a:t>
            </a:r>
            <a:endParaRPr/>
          </a:p>
        </p:txBody>
      </p:sp>
      <p:sp>
        <p:nvSpPr>
          <p:cNvPr id="550" name="Google Shape;550;p73"/>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51" name="Google Shape;551;p73"/>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52" name="Google Shape;552;p73"/>
          <p:cNvPicPr preferRelativeResize="0"/>
          <p:nvPr/>
        </p:nvPicPr>
        <p:blipFill>
          <a:blip r:embed="rId3">
            <a:alphaModFix/>
          </a:blip>
          <a:stretch>
            <a:fillRect/>
          </a:stretch>
        </p:blipFill>
        <p:spPr>
          <a:xfrm>
            <a:off x="1236325" y="1225725"/>
            <a:ext cx="6424677" cy="36891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Sonarcloud- Android App</a:t>
            </a:r>
            <a:endParaRPr/>
          </a:p>
        </p:txBody>
      </p:sp>
      <p:sp>
        <p:nvSpPr>
          <p:cNvPr id="558" name="Google Shape;558;p74"/>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59" name="Google Shape;559;p74"/>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0" name="Google Shape;560;p74"/>
          <p:cNvPicPr preferRelativeResize="0"/>
          <p:nvPr/>
        </p:nvPicPr>
        <p:blipFill>
          <a:blip r:embed="rId3">
            <a:alphaModFix/>
          </a:blip>
          <a:stretch>
            <a:fillRect/>
          </a:stretch>
        </p:blipFill>
        <p:spPr>
          <a:xfrm>
            <a:off x="1178400" y="1232200"/>
            <a:ext cx="6634198" cy="37422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Code Testing</a:t>
            </a:r>
            <a:endParaRPr/>
          </a:p>
        </p:txBody>
      </p:sp>
      <p:sp>
        <p:nvSpPr>
          <p:cNvPr id="566" name="Google Shape;566;p7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Make the process Agile</a:t>
            </a:r>
            <a:endParaRPr sz="1900"/>
          </a:p>
          <a:p>
            <a:pPr indent="-349250" lvl="0" marL="457200" rtl="0" algn="l">
              <a:spcBef>
                <a:spcPts val="0"/>
              </a:spcBef>
              <a:spcAft>
                <a:spcPts val="0"/>
              </a:spcAft>
              <a:buSzPts val="1900"/>
              <a:buChar char="●"/>
            </a:pPr>
            <a:r>
              <a:rPr lang="en" sz="1900"/>
              <a:t>Quality of Code</a:t>
            </a:r>
            <a:endParaRPr sz="1900"/>
          </a:p>
          <a:p>
            <a:pPr indent="-349250" lvl="0" marL="457200" marR="0" rtl="0" algn="l">
              <a:lnSpc>
                <a:spcPct val="115000"/>
              </a:lnSpc>
              <a:spcBef>
                <a:spcPts val="0"/>
              </a:spcBef>
              <a:spcAft>
                <a:spcPts val="0"/>
              </a:spcAft>
              <a:buSzPts val="1900"/>
              <a:buChar char="●"/>
            </a:pPr>
            <a:r>
              <a:rPr lang="en" sz="1900"/>
              <a:t>Find bu</a:t>
            </a:r>
            <a:r>
              <a:rPr lang="en" sz="1900"/>
              <a:t>gs early</a:t>
            </a:r>
            <a:endParaRPr sz="1900"/>
          </a:p>
          <a:p>
            <a:pPr indent="-349250" lvl="0" marL="457200" marR="0" rtl="0" algn="l">
              <a:lnSpc>
                <a:spcPct val="115000"/>
              </a:lnSpc>
              <a:spcBef>
                <a:spcPts val="0"/>
              </a:spcBef>
              <a:spcAft>
                <a:spcPts val="0"/>
              </a:spcAft>
              <a:buSzPts val="1900"/>
              <a:buChar char="●"/>
            </a:pPr>
            <a:r>
              <a:rPr lang="en" sz="1900"/>
              <a:t>Facilitates changes and simplifies integration</a:t>
            </a:r>
            <a:endParaRPr sz="1900"/>
          </a:p>
          <a:p>
            <a:pPr indent="-349250" lvl="0" marL="457200" marR="0" rtl="0" algn="l">
              <a:lnSpc>
                <a:spcPct val="115000"/>
              </a:lnSpc>
              <a:spcBef>
                <a:spcPts val="0"/>
              </a:spcBef>
              <a:spcAft>
                <a:spcPts val="0"/>
              </a:spcAft>
              <a:buSzPts val="1900"/>
              <a:buChar char="●"/>
            </a:pPr>
            <a:r>
              <a:rPr lang="en" sz="1900"/>
              <a:t>Reduce the cost</a:t>
            </a:r>
            <a:endParaRPr sz="1900"/>
          </a:p>
          <a:p>
            <a:pPr indent="0" lvl="0" marL="457200" rtl="0" algn="l">
              <a:spcBef>
                <a:spcPts val="1600"/>
              </a:spcBef>
              <a:spcAft>
                <a:spcPts val="1600"/>
              </a:spcAft>
              <a:buNone/>
            </a:pPr>
            <a:r>
              <a:t/>
            </a:r>
            <a:endParaRPr/>
          </a:p>
        </p:txBody>
      </p:sp>
      <p:sp>
        <p:nvSpPr>
          <p:cNvPr id="567" name="Google Shape;567;p7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8" name="Google Shape;568;p75"/>
          <p:cNvPicPr preferRelativeResize="0"/>
          <p:nvPr/>
        </p:nvPicPr>
        <p:blipFill>
          <a:blip r:embed="rId3">
            <a:alphaModFix/>
          </a:blip>
          <a:stretch>
            <a:fillRect/>
          </a:stretch>
        </p:blipFill>
        <p:spPr>
          <a:xfrm>
            <a:off x="4869825" y="1657350"/>
            <a:ext cx="3927649" cy="2627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6"/>
          <p:cNvSpPr txBox="1"/>
          <p:nvPr>
            <p:ph type="title"/>
          </p:nvPr>
        </p:nvSpPr>
        <p:spPr>
          <a:xfrm>
            <a:off x="232050" y="10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TESTING:</a:t>
            </a:r>
            <a:endParaRPr sz="3400"/>
          </a:p>
        </p:txBody>
      </p:sp>
      <p:sp>
        <p:nvSpPr>
          <p:cNvPr id="574" name="Google Shape;574;p76"/>
          <p:cNvSpPr txBox="1"/>
          <p:nvPr>
            <p:ph idx="1" type="body"/>
          </p:nvPr>
        </p:nvSpPr>
        <p:spPr>
          <a:xfrm>
            <a:off x="397375" y="993200"/>
            <a:ext cx="4439100" cy="36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FF9900"/>
              </a:solidFill>
            </a:endParaRPr>
          </a:p>
          <a:p>
            <a:pPr indent="-406400" lvl="0" marL="457200" rtl="0" algn="l">
              <a:spcBef>
                <a:spcPts val="1600"/>
              </a:spcBef>
              <a:spcAft>
                <a:spcPts val="0"/>
              </a:spcAft>
              <a:buClr>
                <a:srgbClr val="FF9900"/>
              </a:buClr>
              <a:buSzPts val="2800"/>
              <a:buChar char="●"/>
            </a:pPr>
            <a:r>
              <a:rPr b="1" lang="en" sz="2800">
                <a:solidFill>
                  <a:srgbClr val="FF9900"/>
                </a:solidFill>
              </a:rPr>
              <a:t>Unit Testing</a:t>
            </a:r>
            <a:endParaRPr b="1" sz="2800">
              <a:solidFill>
                <a:srgbClr val="FF9900"/>
              </a:solidFill>
            </a:endParaRPr>
          </a:p>
          <a:p>
            <a:pPr indent="0" lvl="0" marL="457200" rtl="0" algn="l">
              <a:spcBef>
                <a:spcPts val="1600"/>
              </a:spcBef>
              <a:spcAft>
                <a:spcPts val="0"/>
              </a:spcAft>
              <a:buNone/>
            </a:pPr>
            <a:r>
              <a:t/>
            </a:r>
            <a:endParaRPr b="1" sz="2800">
              <a:solidFill>
                <a:srgbClr val="000000"/>
              </a:solidFill>
            </a:endParaRPr>
          </a:p>
          <a:p>
            <a:pPr indent="0" lvl="0" marL="457200" rtl="0" algn="l">
              <a:spcBef>
                <a:spcPts val="1600"/>
              </a:spcBef>
              <a:spcAft>
                <a:spcPts val="0"/>
              </a:spcAft>
              <a:buNone/>
            </a:pPr>
            <a:r>
              <a:rPr b="1" lang="en" sz="2000">
                <a:solidFill>
                  <a:srgbClr val="000000"/>
                </a:solidFill>
              </a:rPr>
              <a:t>-What is Unit Testing?</a:t>
            </a:r>
            <a:endParaRPr b="1" sz="2000">
              <a:solidFill>
                <a:srgbClr val="000000"/>
              </a:solidFill>
            </a:endParaRPr>
          </a:p>
          <a:p>
            <a:pPr indent="0" lvl="0" marL="457200" rtl="0" algn="l">
              <a:spcBef>
                <a:spcPts val="1600"/>
              </a:spcBef>
              <a:spcAft>
                <a:spcPts val="0"/>
              </a:spcAft>
              <a:buNone/>
            </a:pPr>
            <a:r>
              <a:rPr b="1" lang="en" sz="2000">
                <a:solidFill>
                  <a:srgbClr val="000000"/>
                </a:solidFill>
              </a:rPr>
              <a:t>-When is it performed?</a:t>
            </a:r>
            <a:endParaRPr b="1" sz="2000">
              <a:solidFill>
                <a:srgbClr val="000000"/>
              </a:solidFill>
            </a:endParaRPr>
          </a:p>
          <a:p>
            <a:pPr indent="0" lvl="0" marL="457200" rtl="0" algn="l">
              <a:spcBef>
                <a:spcPts val="1600"/>
              </a:spcBef>
              <a:spcAft>
                <a:spcPts val="1600"/>
              </a:spcAft>
              <a:buNone/>
            </a:pPr>
            <a:r>
              <a:rPr b="1" lang="en" sz="2000">
                <a:solidFill>
                  <a:srgbClr val="000000"/>
                </a:solidFill>
              </a:rPr>
              <a:t>-Who performs it?</a:t>
            </a:r>
            <a:endParaRPr b="1" sz="2000">
              <a:solidFill>
                <a:srgbClr val="000000"/>
              </a:solidFill>
            </a:endParaRPr>
          </a:p>
        </p:txBody>
      </p:sp>
      <p:pic>
        <p:nvPicPr>
          <p:cNvPr id="575" name="Google Shape;575;p76"/>
          <p:cNvPicPr preferRelativeResize="0"/>
          <p:nvPr/>
        </p:nvPicPr>
        <p:blipFill>
          <a:blip r:embed="rId3">
            <a:alphaModFix/>
          </a:blip>
          <a:stretch>
            <a:fillRect/>
          </a:stretch>
        </p:blipFill>
        <p:spPr>
          <a:xfrm>
            <a:off x="4988875" y="828750"/>
            <a:ext cx="4002724" cy="225153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7"/>
          <p:cNvSpPr txBox="1"/>
          <p:nvPr>
            <p:ph idx="4294967295" type="body"/>
          </p:nvPr>
        </p:nvSpPr>
        <p:spPr>
          <a:xfrm>
            <a:off x="224250" y="445025"/>
            <a:ext cx="5135700" cy="42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endParaRPr>
          </a:p>
          <a:p>
            <a:pPr indent="0" lvl="0" marL="457200" rtl="0" algn="l">
              <a:spcBef>
                <a:spcPts val="1600"/>
              </a:spcBef>
              <a:spcAft>
                <a:spcPts val="0"/>
              </a:spcAft>
              <a:buNone/>
            </a:pPr>
            <a:r>
              <a:rPr b="1" lang="en" sz="1800">
                <a:solidFill>
                  <a:srgbClr val="000000"/>
                </a:solidFill>
              </a:rPr>
              <a:t>What is Unit Testing?- </a:t>
            </a:r>
            <a:r>
              <a:rPr lang="en" sz="1200">
                <a:solidFill>
                  <a:srgbClr val="000000"/>
                </a:solidFill>
                <a:highlight>
                  <a:srgbClr val="FFFFFF"/>
                </a:highlight>
              </a:rPr>
              <a:t>Unit Testing is a level of software testing where individual units/ components of a software are tested.</a:t>
            </a:r>
            <a:endParaRPr sz="1200">
              <a:solidFill>
                <a:srgbClr val="000000"/>
              </a:solidFill>
              <a:highlight>
                <a:srgbClr val="FFFFFF"/>
              </a:highlight>
            </a:endParaRPr>
          </a:p>
          <a:p>
            <a:pPr indent="0" lvl="0" marL="457200" rtl="0" algn="l">
              <a:spcBef>
                <a:spcPts val="1600"/>
              </a:spcBef>
              <a:spcAft>
                <a:spcPts val="0"/>
              </a:spcAft>
              <a:buNone/>
            </a:pPr>
            <a:r>
              <a:t/>
            </a:r>
            <a:endParaRPr sz="1200">
              <a:solidFill>
                <a:srgbClr val="000000"/>
              </a:solidFill>
              <a:highlight>
                <a:srgbClr val="FFFFFF"/>
              </a:highlight>
            </a:endParaRPr>
          </a:p>
          <a:p>
            <a:pPr indent="0" lvl="0" marL="457200" rtl="0" algn="l">
              <a:spcBef>
                <a:spcPts val="1600"/>
              </a:spcBef>
              <a:spcAft>
                <a:spcPts val="0"/>
              </a:spcAft>
              <a:buNone/>
            </a:pPr>
            <a:r>
              <a:rPr b="1" lang="en" sz="1800">
                <a:solidFill>
                  <a:srgbClr val="000000"/>
                </a:solidFill>
              </a:rPr>
              <a:t>When is it performed?- </a:t>
            </a:r>
            <a:r>
              <a:rPr lang="en" sz="1200">
                <a:solidFill>
                  <a:srgbClr val="000000"/>
                </a:solidFill>
                <a:highlight>
                  <a:srgbClr val="FFFFFF"/>
                </a:highlight>
              </a:rPr>
              <a:t>Unit Testing is the first level of software testing and is performed prior to Integration Testing.</a:t>
            </a:r>
            <a:endParaRPr sz="1200">
              <a:solidFill>
                <a:srgbClr val="000000"/>
              </a:solidFill>
              <a:highlight>
                <a:srgbClr val="FFFFFF"/>
              </a:highlight>
            </a:endParaRPr>
          </a:p>
          <a:p>
            <a:pPr indent="0" lvl="0" marL="457200" rtl="0" algn="l">
              <a:spcBef>
                <a:spcPts val="1600"/>
              </a:spcBef>
              <a:spcAft>
                <a:spcPts val="0"/>
              </a:spcAft>
              <a:buNone/>
            </a:pPr>
            <a:r>
              <a:t/>
            </a:r>
            <a:endParaRPr sz="1200">
              <a:solidFill>
                <a:srgbClr val="000000"/>
              </a:solidFill>
              <a:highlight>
                <a:srgbClr val="FFFFFF"/>
              </a:highlight>
            </a:endParaRPr>
          </a:p>
          <a:p>
            <a:pPr indent="0" lvl="0" marL="457200" rtl="0" algn="l">
              <a:spcBef>
                <a:spcPts val="1600"/>
              </a:spcBef>
              <a:spcAft>
                <a:spcPts val="1600"/>
              </a:spcAft>
              <a:buNone/>
            </a:pPr>
            <a:r>
              <a:rPr b="1" lang="en" sz="2000">
                <a:solidFill>
                  <a:srgbClr val="000000"/>
                </a:solidFill>
              </a:rPr>
              <a:t>Who performs it? -</a:t>
            </a:r>
            <a:r>
              <a:rPr lang="en" sz="1200">
                <a:solidFill>
                  <a:srgbClr val="000000"/>
                </a:solidFill>
                <a:highlight>
                  <a:srgbClr val="FFFFFF"/>
                </a:highlight>
              </a:rPr>
              <a:t>It is normally performed by software developers themselves or by independent software testers.</a:t>
            </a:r>
            <a:endParaRPr b="1" sz="2000">
              <a:solidFill>
                <a:srgbClr val="000000"/>
              </a:solidFill>
            </a:endParaRPr>
          </a:p>
        </p:txBody>
      </p:sp>
      <p:pic>
        <p:nvPicPr>
          <p:cNvPr id="581" name="Google Shape;581;p77"/>
          <p:cNvPicPr preferRelativeResize="0"/>
          <p:nvPr/>
        </p:nvPicPr>
        <p:blipFill>
          <a:blip r:embed="rId3">
            <a:alphaModFix/>
          </a:blip>
          <a:stretch>
            <a:fillRect/>
          </a:stretch>
        </p:blipFill>
        <p:spPr>
          <a:xfrm>
            <a:off x="5808250" y="1040000"/>
            <a:ext cx="2762250" cy="2590800"/>
          </a:xfrm>
          <a:prstGeom prst="rect">
            <a:avLst/>
          </a:prstGeom>
          <a:noFill/>
          <a:ln>
            <a:noFill/>
          </a:ln>
        </p:spPr>
      </p:pic>
      <p:sp>
        <p:nvSpPr>
          <p:cNvPr id="582" name="Google Shape;582;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UNIT TESTING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78"/>
          <p:cNvSpPr txBox="1"/>
          <p:nvPr>
            <p:ph idx="1" type="body"/>
          </p:nvPr>
        </p:nvSpPr>
        <p:spPr>
          <a:xfrm>
            <a:off x="254800" y="380600"/>
            <a:ext cx="3999900" cy="45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highlight>
                  <a:srgbClr val="FFFF00"/>
                </a:highlight>
              </a:rPr>
              <a:t>You Can't Be Agile without Automated Unit Testing</a:t>
            </a:r>
            <a:endParaRPr b="1" sz="2400">
              <a:highlight>
                <a:srgbClr val="FFFF00"/>
              </a:highlight>
            </a:endParaRPr>
          </a:p>
          <a:p>
            <a:pPr indent="0" lvl="0" marL="0" rtl="0" algn="l">
              <a:spcBef>
                <a:spcPts val="1600"/>
              </a:spcBef>
              <a:spcAft>
                <a:spcPts val="0"/>
              </a:spcAft>
              <a:buNone/>
            </a:pPr>
            <a:r>
              <a:t/>
            </a:r>
            <a:endParaRPr b="1" sz="1600"/>
          </a:p>
          <a:p>
            <a:pPr indent="-330200" lvl="0" marL="457200" rtl="0" algn="l">
              <a:spcBef>
                <a:spcPts val="800"/>
              </a:spcBef>
              <a:spcAft>
                <a:spcPts val="0"/>
              </a:spcAft>
              <a:buSzPts val="1600"/>
              <a:buChar char="●"/>
            </a:pPr>
            <a:r>
              <a:rPr lang="en" sz="1600">
                <a:solidFill>
                  <a:srgbClr val="333333"/>
                </a:solidFill>
              </a:rPr>
              <a:t>Produces working  code  faster</a:t>
            </a:r>
            <a:endParaRPr sz="1600">
              <a:solidFill>
                <a:srgbClr val="333333"/>
              </a:solidFill>
            </a:endParaRPr>
          </a:p>
          <a:p>
            <a:pPr indent="-330200" lvl="0" marL="457200" rtl="0" algn="l">
              <a:spcBef>
                <a:spcPts val="0"/>
              </a:spcBef>
              <a:spcAft>
                <a:spcPts val="0"/>
              </a:spcAft>
              <a:buClr>
                <a:srgbClr val="333333"/>
              </a:buClr>
              <a:buSzPts val="1600"/>
              <a:buChar char="●"/>
            </a:pPr>
            <a:r>
              <a:rPr lang="en" sz="1600">
                <a:solidFill>
                  <a:srgbClr val="333333"/>
                </a:solidFill>
              </a:rPr>
              <a:t>Fewer  bugs</a:t>
            </a:r>
            <a:endParaRPr sz="1600">
              <a:solidFill>
                <a:srgbClr val="333333"/>
              </a:solidFill>
            </a:endParaRPr>
          </a:p>
          <a:p>
            <a:pPr indent="-330200" lvl="0" marL="457200" rtl="0" algn="l">
              <a:spcBef>
                <a:spcPts val="0"/>
              </a:spcBef>
              <a:spcAft>
                <a:spcPts val="0"/>
              </a:spcAft>
              <a:buClr>
                <a:srgbClr val="333333"/>
              </a:buClr>
              <a:buSzPts val="1600"/>
              <a:buChar char="●"/>
            </a:pPr>
            <a:r>
              <a:rPr lang="en" sz="1600">
                <a:solidFill>
                  <a:srgbClr val="333333"/>
                </a:solidFill>
              </a:rPr>
              <a:t>Increases the chances of a new feature  working  correctly  upon  first delivery</a:t>
            </a:r>
            <a:endParaRPr sz="1600">
              <a:solidFill>
                <a:srgbClr val="333333"/>
              </a:solidFill>
            </a:endParaRPr>
          </a:p>
          <a:p>
            <a:pPr indent="-330200" lvl="0" marL="457200" rtl="0" algn="l">
              <a:spcBef>
                <a:spcPts val="0"/>
              </a:spcBef>
              <a:spcAft>
                <a:spcPts val="0"/>
              </a:spcAft>
              <a:buClr>
                <a:srgbClr val="333333"/>
              </a:buClr>
              <a:buSzPts val="1600"/>
              <a:buChar char="●"/>
            </a:pPr>
            <a:r>
              <a:rPr lang="en" sz="1600">
                <a:solidFill>
                  <a:srgbClr val="333333"/>
                </a:solidFill>
              </a:rPr>
              <a:t>Pinpoint precisely the  location  of a problem</a:t>
            </a:r>
            <a:endParaRPr sz="1600">
              <a:solidFill>
                <a:srgbClr val="333333"/>
              </a:solidFill>
            </a:endParaRPr>
          </a:p>
          <a:p>
            <a:pPr indent="0" lvl="0" marL="0" rtl="0" algn="l">
              <a:spcBef>
                <a:spcPts val="800"/>
              </a:spcBef>
              <a:spcAft>
                <a:spcPts val="0"/>
              </a:spcAft>
              <a:buClr>
                <a:schemeClr val="dk2"/>
              </a:buClr>
              <a:buSzPts val="1100"/>
              <a:buFont typeface="Arial"/>
              <a:buNone/>
            </a:pPr>
            <a:r>
              <a:t/>
            </a:r>
            <a:endParaRPr sz="1800">
              <a:solidFill>
                <a:srgbClr val="333333"/>
              </a:solidFill>
            </a:endParaRPr>
          </a:p>
          <a:p>
            <a:pPr indent="0" lvl="0" marL="0" rtl="0" algn="l">
              <a:spcBef>
                <a:spcPts val="0"/>
              </a:spcBef>
              <a:spcAft>
                <a:spcPts val="1600"/>
              </a:spcAft>
              <a:buNone/>
            </a:pPr>
            <a:r>
              <a:t/>
            </a:r>
            <a:endParaRPr b="1" sz="2400"/>
          </a:p>
        </p:txBody>
      </p:sp>
      <p:pic>
        <p:nvPicPr>
          <p:cNvPr id="588" name="Google Shape;588;p78"/>
          <p:cNvPicPr preferRelativeResize="0"/>
          <p:nvPr/>
        </p:nvPicPr>
        <p:blipFill>
          <a:blip r:embed="rId3">
            <a:alphaModFix/>
          </a:blip>
          <a:stretch>
            <a:fillRect/>
          </a:stretch>
        </p:blipFill>
        <p:spPr>
          <a:xfrm>
            <a:off x="4464000" y="152400"/>
            <a:ext cx="4400550" cy="4562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9"/>
          <p:cNvSpPr txBox="1"/>
          <p:nvPr>
            <p:ph idx="1" type="body"/>
          </p:nvPr>
        </p:nvSpPr>
        <p:spPr>
          <a:xfrm>
            <a:off x="311700" y="2093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used</a:t>
            </a:r>
            <a:r>
              <a:rPr lang="en"/>
              <a:t> </a:t>
            </a:r>
            <a:r>
              <a:rPr b="1" lang="en" sz="1800">
                <a:solidFill>
                  <a:srgbClr val="0000FF"/>
                </a:solidFill>
              </a:rPr>
              <a:t>TESTRAIL </a:t>
            </a:r>
            <a:r>
              <a:rPr lang="en" sz="1800">
                <a:solidFill>
                  <a:srgbClr val="000000"/>
                </a:solidFill>
              </a:rPr>
              <a:t>to keep tracks of the test cases.</a:t>
            </a:r>
            <a:endParaRPr sz="1800">
              <a:solidFill>
                <a:srgbClr val="000000"/>
              </a:solidFill>
            </a:endParaRPr>
          </a:p>
          <a:p>
            <a:pPr indent="0" lvl="0" marL="0" rtl="0" algn="l">
              <a:spcBef>
                <a:spcPts val="1600"/>
              </a:spcBef>
              <a:spcAft>
                <a:spcPts val="0"/>
              </a:spcAft>
              <a:buNone/>
            </a:pPr>
            <a:r>
              <a:t/>
            </a:r>
            <a:endParaRPr sz="1800">
              <a:solidFill>
                <a:srgbClr val="000000"/>
              </a:solidFill>
            </a:endParaRPr>
          </a:p>
          <a:p>
            <a:pPr indent="0" lvl="0" marL="0" rtl="0" algn="l">
              <a:spcBef>
                <a:spcPts val="1600"/>
              </a:spcBef>
              <a:spcAft>
                <a:spcPts val="0"/>
              </a:spcAft>
              <a:buNone/>
            </a:pPr>
            <a:r>
              <a:t/>
            </a:r>
            <a:endParaRPr sz="1800">
              <a:solidFill>
                <a:srgbClr val="000000"/>
              </a:solidFill>
            </a:endParaRPr>
          </a:p>
          <a:p>
            <a:pPr indent="0" lvl="0" marL="0" rtl="0" algn="l">
              <a:spcBef>
                <a:spcPts val="1600"/>
              </a:spcBef>
              <a:spcAft>
                <a:spcPts val="1600"/>
              </a:spcAft>
              <a:buNone/>
            </a:pPr>
            <a:r>
              <a:rPr lang="en" sz="1800">
                <a:solidFill>
                  <a:srgbClr val="000000"/>
                </a:solidFill>
              </a:rPr>
              <a:t>Test Case Status for Happifier App .</a:t>
            </a:r>
            <a:endParaRPr sz="1800">
              <a:solidFill>
                <a:srgbClr val="000000"/>
              </a:solidFill>
            </a:endParaRPr>
          </a:p>
        </p:txBody>
      </p:sp>
      <p:pic>
        <p:nvPicPr>
          <p:cNvPr id="594" name="Google Shape;594;p79"/>
          <p:cNvPicPr preferRelativeResize="0"/>
          <p:nvPr/>
        </p:nvPicPr>
        <p:blipFill>
          <a:blip r:embed="rId3">
            <a:alphaModFix/>
          </a:blip>
          <a:stretch>
            <a:fillRect/>
          </a:stretch>
        </p:blipFill>
        <p:spPr>
          <a:xfrm>
            <a:off x="4779675" y="2667199"/>
            <a:ext cx="4251651" cy="2384774"/>
          </a:xfrm>
          <a:prstGeom prst="rect">
            <a:avLst/>
          </a:prstGeom>
          <a:noFill/>
          <a:ln>
            <a:noFill/>
          </a:ln>
        </p:spPr>
      </p:pic>
      <p:pic>
        <p:nvPicPr>
          <p:cNvPr id="595" name="Google Shape;595;p79"/>
          <p:cNvPicPr preferRelativeResize="0"/>
          <p:nvPr/>
        </p:nvPicPr>
        <p:blipFill>
          <a:blip r:embed="rId4">
            <a:alphaModFix/>
          </a:blip>
          <a:stretch>
            <a:fillRect/>
          </a:stretch>
        </p:blipFill>
        <p:spPr>
          <a:xfrm>
            <a:off x="4743225" y="209350"/>
            <a:ext cx="4288112" cy="23623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0"/>
          <p:cNvSpPr txBox="1"/>
          <p:nvPr>
            <p:ph idx="1" type="body"/>
          </p:nvPr>
        </p:nvSpPr>
        <p:spPr>
          <a:xfrm>
            <a:off x="152400" y="0"/>
            <a:ext cx="3372300" cy="206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sz="1800"/>
              <a:t>Test Case Status for Happifier Website .</a:t>
            </a:r>
            <a:endParaRPr/>
          </a:p>
        </p:txBody>
      </p:sp>
      <p:pic>
        <p:nvPicPr>
          <p:cNvPr id="601" name="Google Shape;601;p80"/>
          <p:cNvPicPr preferRelativeResize="0"/>
          <p:nvPr/>
        </p:nvPicPr>
        <p:blipFill>
          <a:blip r:embed="rId3">
            <a:alphaModFix/>
          </a:blip>
          <a:stretch>
            <a:fillRect/>
          </a:stretch>
        </p:blipFill>
        <p:spPr>
          <a:xfrm>
            <a:off x="4996175" y="2571750"/>
            <a:ext cx="4103425" cy="1822100"/>
          </a:xfrm>
          <a:prstGeom prst="rect">
            <a:avLst/>
          </a:prstGeom>
          <a:noFill/>
          <a:ln>
            <a:noFill/>
          </a:ln>
        </p:spPr>
      </p:pic>
      <p:pic>
        <p:nvPicPr>
          <p:cNvPr id="602" name="Google Shape;602;p80"/>
          <p:cNvPicPr preferRelativeResize="0"/>
          <p:nvPr/>
        </p:nvPicPr>
        <p:blipFill>
          <a:blip r:embed="rId4">
            <a:alphaModFix/>
          </a:blip>
          <a:stretch>
            <a:fillRect/>
          </a:stretch>
        </p:blipFill>
        <p:spPr>
          <a:xfrm>
            <a:off x="3683900" y="245525"/>
            <a:ext cx="5415699" cy="1655475"/>
          </a:xfrm>
          <a:prstGeom prst="rect">
            <a:avLst/>
          </a:prstGeom>
          <a:noFill/>
          <a:ln>
            <a:noFill/>
          </a:ln>
        </p:spPr>
      </p:pic>
      <p:pic>
        <p:nvPicPr>
          <p:cNvPr id="603" name="Google Shape;603;p80"/>
          <p:cNvPicPr preferRelativeResize="0"/>
          <p:nvPr/>
        </p:nvPicPr>
        <p:blipFill>
          <a:blip r:embed="rId5">
            <a:alphaModFix/>
          </a:blip>
          <a:stretch>
            <a:fillRect/>
          </a:stretch>
        </p:blipFill>
        <p:spPr>
          <a:xfrm>
            <a:off x="152400" y="2346975"/>
            <a:ext cx="4691375" cy="20468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81"/>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latin typeface="Amatic SC"/>
                <a:ea typeface="Amatic SC"/>
                <a:cs typeface="Amatic SC"/>
                <a:sym typeface="Amatic SC"/>
              </a:rPr>
              <a:t>Quality Assurance</a:t>
            </a:r>
            <a:endParaRPr sz="9600">
              <a:latin typeface="Amatic SC"/>
              <a:ea typeface="Amatic SC"/>
              <a:cs typeface="Amatic SC"/>
              <a:sym typeface="Amatic S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265500" y="458575"/>
            <a:ext cx="4045200" cy="7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Us v/s Them</a:t>
            </a:r>
            <a:endParaRPr>
              <a:latin typeface="Lobster"/>
              <a:ea typeface="Lobster"/>
              <a:cs typeface="Lobster"/>
              <a:sym typeface="Lobster"/>
            </a:endParaRPr>
          </a:p>
        </p:txBody>
      </p:sp>
      <p:sp>
        <p:nvSpPr>
          <p:cNvPr id="100" name="Google Shape;100;p19"/>
          <p:cNvSpPr txBox="1"/>
          <p:nvPr>
            <p:ph idx="2" type="body"/>
          </p:nvPr>
        </p:nvSpPr>
        <p:spPr>
          <a:xfrm>
            <a:off x="4964300" y="724200"/>
            <a:ext cx="3837000" cy="3695100"/>
          </a:xfrm>
          <a:prstGeom prst="rect">
            <a:avLst/>
          </a:prstGeom>
        </p:spPr>
        <p:txBody>
          <a:bodyPr anchorCtr="0" anchor="ctr" bIns="91425" lIns="91425" spcFirstLastPara="1" rIns="91425" wrap="square" tIns="91425">
            <a:noAutofit/>
          </a:bodyPr>
          <a:lstStyle/>
          <a:p>
            <a:pPr indent="-368300" lvl="0" marL="457200" rtl="0" algn="just">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One disorder, one website: Websites like Vandrevela Foundation and BetterLyf </a:t>
            </a:r>
            <a:endParaRPr sz="2200">
              <a:solidFill>
                <a:srgbClr val="000000"/>
              </a:solidFill>
              <a:latin typeface="Times New Roman"/>
              <a:ea typeface="Times New Roman"/>
              <a:cs typeface="Times New Roman"/>
              <a:sym typeface="Times New Roman"/>
            </a:endParaRPr>
          </a:p>
          <a:p>
            <a:pPr indent="-368300" lvl="0" marL="457200" rtl="0" algn="just">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Free for Students: Apps like Pacifica </a:t>
            </a:r>
            <a:endParaRPr sz="2200">
              <a:solidFill>
                <a:srgbClr val="000000"/>
              </a:solidFill>
              <a:latin typeface="Times New Roman"/>
              <a:ea typeface="Times New Roman"/>
              <a:cs typeface="Times New Roman"/>
              <a:sym typeface="Times New Roman"/>
            </a:endParaRPr>
          </a:p>
          <a:p>
            <a:pPr indent="0" lvl="0" marL="0" rtl="0" algn="just">
              <a:spcBef>
                <a:spcPts val="1600"/>
              </a:spcBef>
              <a:spcAft>
                <a:spcPts val="1600"/>
              </a:spcAft>
              <a:buNone/>
            </a:pPr>
            <a:r>
              <a:t/>
            </a:r>
            <a:endParaRPr sz="2200">
              <a:solidFill>
                <a:srgbClr val="000000"/>
              </a:solidFill>
              <a:latin typeface="Times New Roman"/>
              <a:ea typeface="Times New Roman"/>
              <a:cs typeface="Times New Roman"/>
              <a:sym typeface="Times New Roman"/>
            </a:endParaRPr>
          </a:p>
        </p:txBody>
      </p:sp>
      <p:pic>
        <p:nvPicPr>
          <p:cNvPr id="101" name="Google Shape;101;p19"/>
          <p:cNvPicPr preferRelativeResize="0"/>
          <p:nvPr/>
        </p:nvPicPr>
        <p:blipFill>
          <a:blip r:embed="rId3">
            <a:alphaModFix/>
          </a:blip>
          <a:stretch>
            <a:fillRect/>
          </a:stretch>
        </p:blipFill>
        <p:spPr>
          <a:xfrm>
            <a:off x="63825" y="1489158"/>
            <a:ext cx="3395303" cy="1854187"/>
          </a:xfrm>
          <a:prstGeom prst="rect">
            <a:avLst/>
          </a:prstGeom>
          <a:noFill/>
          <a:ln>
            <a:noFill/>
          </a:ln>
        </p:spPr>
      </p:pic>
      <p:pic>
        <p:nvPicPr>
          <p:cNvPr id="102" name="Google Shape;102;p19"/>
          <p:cNvPicPr preferRelativeResize="0"/>
          <p:nvPr/>
        </p:nvPicPr>
        <p:blipFill>
          <a:blip r:embed="rId4">
            <a:alphaModFix/>
          </a:blip>
          <a:stretch>
            <a:fillRect/>
          </a:stretch>
        </p:blipFill>
        <p:spPr>
          <a:xfrm>
            <a:off x="1856278" y="3074924"/>
            <a:ext cx="3052271" cy="2017576"/>
          </a:xfrm>
          <a:prstGeom prst="rect">
            <a:avLst/>
          </a:prstGeom>
          <a:noFill/>
          <a:ln>
            <a:noFill/>
          </a:ln>
        </p:spPr>
      </p:pic>
      <p:pic>
        <p:nvPicPr>
          <p:cNvPr id="103" name="Google Shape;103;p19"/>
          <p:cNvPicPr preferRelativeResize="0"/>
          <p:nvPr/>
        </p:nvPicPr>
        <p:blipFill>
          <a:blip r:embed="rId5">
            <a:alphaModFix/>
          </a:blip>
          <a:stretch>
            <a:fillRect/>
          </a:stretch>
        </p:blipFill>
        <p:spPr>
          <a:xfrm>
            <a:off x="2586397" y="1218175"/>
            <a:ext cx="2197678" cy="1583107"/>
          </a:xfrm>
          <a:prstGeom prst="rect">
            <a:avLst/>
          </a:prstGeom>
          <a:noFill/>
          <a:ln>
            <a:noFill/>
          </a:ln>
        </p:spPr>
      </p:pic>
      <p:pic>
        <p:nvPicPr>
          <p:cNvPr id="104" name="Google Shape;104;p19"/>
          <p:cNvPicPr preferRelativeResize="0"/>
          <p:nvPr/>
        </p:nvPicPr>
        <p:blipFill>
          <a:blip r:embed="rId6">
            <a:alphaModFix/>
          </a:blip>
          <a:stretch>
            <a:fillRect/>
          </a:stretch>
        </p:blipFill>
        <p:spPr>
          <a:xfrm>
            <a:off x="63825" y="3642833"/>
            <a:ext cx="1877438" cy="125936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Quality Assurance?</a:t>
            </a:r>
            <a:endParaRPr/>
          </a:p>
        </p:txBody>
      </p:sp>
      <p:sp>
        <p:nvSpPr>
          <p:cNvPr id="614" name="Google Shape;614;p82"/>
          <p:cNvSpPr txBox="1"/>
          <p:nvPr>
            <p:ph idx="1" type="body"/>
          </p:nvPr>
        </p:nvSpPr>
        <p:spPr>
          <a:xfrm>
            <a:off x="311700" y="1234075"/>
            <a:ext cx="8520600" cy="3847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600"/>
              <a:t>Software quality assurance consists of a means of monitoring the software engineering processes and methods used to ensure quality. The steps of Quality Assurance are:</a:t>
            </a:r>
            <a:endParaRPr sz="1600"/>
          </a:p>
          <a:p>
            <a:pPr indent="-330200" lvl="0" marL="457200" marR="0" rtl="0" algn="l">
              <a:lnSpc>
                <a:spcPct val="115000"/>
              </a:lnSpc>
              <a:spcBef>
                <a:spcPts val="1600"/>
              </a:spcBef>
              <a:spcAft>
                <a:spcPts val="0"/>
              </a:spcAft>
              <a:buSzPts val="1600"/>
              <a:buChar char="●"/>
            </a:pPr>
            <a:r>
              <a:rPr lang="en" sz="1600"/>
              <a:t>Review of requirements </a:t>
            </a:r>
            <a:endParaRPr sz="1600"/>
          </a:p>
          <a:p>
            <a:pPr indent="-330200" lvl="0" marL="457200" marR="0" rtl="0" algn="l">
              <a:lnSpc>
                <a:spcPct val="115000"/>
              </a:lnSpc>
              <a:spcBef>
                <a:spcPts val="0"/>
              </a:spcBef>
              <a:spcAft>
                <a:spcPts val="0"/>
              </a:spcAft>
              <a:buSzPts val="1600"/>
              <a:buChar char="●"/>
            </a:pPr>
            <a:r>
              <a:rPr lang="en" sz="1600"/>
              <a:t>Test planning / writing test cases </a:t>
            </a:r>
            <a:endParaRPr sz="1600"/>
          </a:p>
          <a:p>
            <a:pPr indent="-330200" lvl="0" marL="457200" marR="0" rtl="0" algn="l">
              <a:lnSpc>
                <a:spcPct val="115000"/>
              </a:lnSpc>
              <a:spcBef>
                <a:spcPts val="0"/>
              </a:spcBef>
              <a:spcAft>
                <a:spcPts val="0"/>
              </a:spcAft>
              <a:buSzPts val="1600"/>
              <a:buChar char="●"/>
            </a:pPr>
            <a:r>
              <a:rPr lang="en" sz="1600"/>
              <a:t>Unit testing</a:t>
            </a:r>
            <a:endParaRPr sz="1600"/>
          </a:p>
          <a:p>
            <a:pPr indent="-330200" lvl="0" marL="457200" marR="0" rtl="0" algn="l">
              <a:lnSpc>
                <a:spcPct val="115000"/>
              </a:lnSpc>
              <a:spcBef>
                <a:spcPts val="0"/>
              </a:spcBef>
              <a:spcAft>
                <a:spcPts val="0"/>
              </a:spcAft>
              <a:buSzPts val="1600"/>
              <a:buChar char="●"/>
            </a:pPr>
            <a:r>
              <a:rPr lang="en" sz="1600"/>
              <a:t>Integration testing</a:t>
            </a:r>
            <a:endParaRPr sz="1600"/>
          </a:p>
          <a:p>
            <a:pPr indent="-330200" lvl="0" marL="457200" marR="0" rtl="0" algn="l">
              <a:lnSpc>
                <a:spcPct val="115000"/>
              </a:lnSpc>
              <a:spcBef>
                <a:spcPts val="0"/>
              </a:spcBef>
              <a:spcAft>
                <a:spcPts val="0"/>
              </a:spcAft>
              <a:buSzPts val="1600"/>
              <a:buChar char="●"/>
            </a:pPr>
            <a:r>
              <a:rPr lang="en" sz="1600"/>
              <a:t>System testing</a:t>
            </a:r>
            <a:endParaRPr sz="1600"/>
          </a:p>
          <a:p>
            <a:pPr indent="-330200" lvl="0" marL="457200" marR="0" rtl="0" algn="l">
              <a:lnSpc>
                <a:spcPct val="115000"/>
              </a:lnSpc>
              <a:spcBef>
                <a:spcPts val="0"/>
              </a:spcBef>
              <a:spcAft>
                <a:spcPts val="0"/>
              </a:spcAft>
              <a:buSzPts val="1600"/>
              <a:buChar char="●"/>
            </a:pPr>
            <a:r>
              <a:rPr lang="en" sz="1600"/>
              <a:t>Performance testing</a:t>
            </a:r>
            <a:endParaRPr sz="1600"/>
          </a:p>
          <a:p>
            <a:pPr indent="-330200" lvl="0" marL="457200" marR="0" rtl="0" algn="l">
              <a:lnSpc>
                <a:spcPct val="115000"/>
              </a:lnSpc>
              <a:spcBef>
                <a:spcPts val="0"/>
              </a:spcBef>
              <a:spcAft>
                <a:spcPts val="0"/>
              </a:spcAft>
              <a:buSzPts val="1600"/>
              <a:buChar char="●"/>
            </a:pPr>
            <a:r>
              <a:rPr lang="en" sz="1600"/>
              <a:t>Security testing</a:t>
            </a:r>
            <a:endParaRPr sz="1600"/>
          </a:p>
          <a:p>
            <a:pPr indent="-330200" lvl="0" marL="457200" marR="0" rtl="0" algn="l">
              <a:lnSpc>
                <a:spcPct val="115000"/>
              </a:lnSpc>
              <a:spcBef>
                <a:spcPts val="0"/>
              </a:spcBef>
              <a:spcAft>
                <a:spcPts val="0"/>
              </a:spcAft>
              <a:buSzPts val="1600"/>
              <a:buChar char="●"/>
            </a:pPr>
            <a:r>
              <a:rPr lang="en" sz="1600"/>
              <a:t>Cross-browser testing / cross-platform testing </a:t>
            </a:r>
            <a:endParaRPr sz="1600"/>
          </a:p>
          <a:p>
            <a:pPr indent="-330200" lvl="0" marL="457200" marR="0" rtl="0" algn="l">
              <a:lnSpc>
                <a:spcPct val="115000"/>
              </a:lnSpc>
              <a:spcBef>
                <a:spcPts val="0"/>
              </a:spcBef>
              <a:spcAft>
                <a:spcPts val="0"/>
              </a:spcAft>
              <a:buSzPts val="1600"/>
              <a:buChar char="●"/>
            </a:pPr>
            <a:r>
              <a:rPr lang="en" sz="1600"/>
              <a:t>Updating test cases </a:t>
            </a:r>
            <a:endParaRPr sz="1600"/>
          </a:p>
          <a:p>
            <a:pPr indent="-330200" lvl="0" marL="457200" marR="0" rtl="0" algn="l">
              <a:lnSpc>
                <a:spcPct val="115000"/>
              </a:lnSpc>
              <a:spcBef>
                <a:spcPts val="0"/>
              </a:spcBef>
              <a:spcAft>
                <a:spcPts val="0"/>
              </a:spcAft>
              <a:buSzPts val="1600"/>
              <a:buChar char="●"/>
            </a:pPr>
            <a:r>
              <a:rPr lang="en" sz="1600"/>
              <a:t>Regression testing</a:t>
            </a:r>
            <a:endParaRPr sz="1600">
              <a:latin typeface="Arial"/>
              <a:ea typeface="Arial"/>
              <a:cs typeface="Arial"/>
              <a:sym typeface="Arial"/>
            </a:endParaRPr>
          </a:p>
          <a:p>
            <a:pPr indent="0" lvl="0" marL="0" rtl="0" algn="l">
              <a:spcBef>
                <a:spcPts val="1600"/>
              </a:spcBef>
              <a:spcAft>
                <a:spcPts val="1600"/>
              </a:spcAft>
              <a:buNone/>
            </a:pPr>
            <a:r>
              <a:t/>
            </a:r>
            <a:endParaRPr sz="1400">
              <a:solidFill>
                <a:srgbClr val="222222"/>
              </a:solidFill>
              <a:highlight>
                <a:srgbClr val="FFFFFF"/>
              </a:highlight>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has been done?</a:t>
            </a:r>
            <a:endParaRPr/>
          </a:p>
          <a:p>
            <a:pPr indent="0" lvl="0" marL="0" rtl="0" algn="l">
              <a:spcBef>
                <a:spcPts val="0"/>
              </a:spcBef>
              <a:spcAft>
                <a:spcPts val="0"/>
              </a:spcAft>
              <a:buNone/>
            </a:pPr>
            <a:r>
              <a:t/>
            </a:r>
            <a:endParaRPr/>
          </a:p>
        </p:txBody>
      </p:sp>
      <p:sp>
        <p:nvSpPr>
          <p:cNvPr id="620" name="Google Shape;620;p83"/>
          <p:cNvSpPr txBox="1"/>
          <p:nvPr>
            <p:ph idx="1" type="body"/>
          </p:nvPr>
        </p:nvSpPr>
        <p:spPr>
          <a:xfrm>
            <a:off x="452250" y="1234075"/>
            <a:ext cx="2948700" cy="333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All the required tests were performed, along with the team and the group of testers in order to insure quality of the projectl. Though there were quite a few defects left that need to be improved upon, the parts that have been accepted by us under QA have been tested through and through.</a:t>
            </a:r>
            <a:endParaRPr/>
          </a:p>
        </p:txBody>
      </p:sp>
      <p:pic>
        <p:nvPicPr>
          <p:cNvPr id="621" name="Google Shape;621;p83"/>
          <p:cNvPicPr preferRelativeResize="0"/>
          <p:nvPr/>
        </p:nvPicPr>
        <p:blipFill>
          <a:blip r:embed="rId3">
            <a:alphaModFix/>
          </a:blip>
          <a:stretch>
            <a:fillRect/>
          </a:stretch>
        </p:blipFill>
        <p:spPr>
          <a:xfrm>
            <a:off x="3620225" y="264250"/>
            <a:ext cx="3857625" cy="2543175"/>
          </a:xfrm>
          <a:prstGeom prst="rect">
            <a:avLst/>
          </a:prstGeom>
          <a:noFill/>
          <a:ln>
            <a:noFill/>
          </a:ln>
        </p:spPr>
      </p:pic>
      <p:pic>
        <p:nvPicPr>
          <p:cNvPr id="622" name="Google Shape;622;p83"/>
          <p:cNvPicPr preferRelativeResize="0"/>
          <p:nvPr/>
        </p:nvPicPr>
        <p:blipFill>
          <a:blip r:embed="rId4">
            <a:alphaModFix/>
          </a:blip>
          <a:stretch>
            <a:fillRect/>
          </a:stretch>
        </p:blipFill>
        <p:spPr>
          <a:xfrm>
            <a:off x="5028653" y="2417175"/>
            <a:ext cx="3916075" cy="2547225"/>
          </a:xfrm>
          <a:prstGeom prst="rect">
            <a:avLst/>
          </a:prstGeom>
          <a:noFill/>
          <a:ln>
            <a:noFill/>
          </a:ln>
        </p:spPr>
      </p:pic>
      <p:sp>
        <p:nvSpPr>
          <p:cNvPr id="623" name="Google Shape;623;p83"/>
          <p:cNvSpPr txBox="1"/>
          <p:nvPr/>
        </p:nvSpPr>
        <p:spPr>
          <a:xfrm>
            <a:off x="7855775" y="618350"/>
            <a:ext cx="976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For App</a:t>
            </a:r>
            <a:endParaRPr>
              <a:latin typeface="Playfair Display"/>
              <a:ea typeface="Playfair Display"/>
              <a:cs typeface="Playfair Display"/>
              <a:sym typeface="Playfair Display"/>
            </a:endParaRPr>
          </a:p>
        </p:txBody>
      </p:sp>
      <p:sp>
        <p:nvSpPr>
          <p:cNvPr id="624" name="Google Shape;624;p83"/>
          <p:cNvSpPr txBox="1"/>
          <p:nvPr/>
        </p:nvSpPr>
        <p:spPr>
          <a:xfrm>
            <a:off x="3620225" y="3300350"/>
            <a:ext cx="12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For Website</a:t>
            </a:r>
            <a:endParaRPr>
              <a:latin typeface="Playfair Display"/>
              <a:ea typeface="Playfair Display"/>
              <a:cs typeface="Playfair Display"/>
              <a:sym typeface="Playfair Display"/>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4"/>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latin typeface="Amatic SC"/>
                <a:ea typeface="Amatic SC"/>
                <a:cs typeface="Amatic SC"/>
                <a:sym typeface="Amatic SC"/>
              </a:rPr>
              <a:t>TRACEABILITY MATRIX</a:t>
            </a:r>
            <a:endParaRPr sz="8000">
              <a:latin typeface="Amatic SC"/>
              <a:ea typeface="Amatic SC"/>
              <a:cs typeface="Amatic SC"/>
              <a:sym typeface="Amatic S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Traceability Matrix (APP)</a:t>
            </a:r>
            <a:endParaRPr/>
          </a:p>
        </p:txBody>
      </p:sp>
      <p:graphicFrame>
        <p:nvGraphicFramePr>
          <p:cNvPr id="635" name="Google Shape;635;p85"/>
          <p:cNvGraphicFramePr/>
          <p:nvPr/>
        </p:nvGraphicFramePr>
        <p:xfrm>
          <a:off x="1256250" y="1017725"/>
          <a:ext cx="3000000" cy="3000000"/>
        </p:xfrm>
        <a:graphic>
          <a:graphicData uri="http://schemas.openxmlformats.org/drawingml/2006/table">
            <a:tbl>
              <a:tblPr>
                <a:noFill/>
                <a:tableStyleId>{CCC01378-8EBE-4D82-8BE2-EA4995AEEF0A}</a:tableStyleId>
              </a:tblPr>
              <a:tblGrid>
                <a:gridCol w="819900"/>
                <a:gridCol w="792200"/>
                <a:gridCol w="550225"/>
                <a:gridCol w="522525"/>
                <a:gridCol w="671200"/>
                <a:gridCol w="671200"/>
                <a:gridCol w="671200"/>
                <a:gridCol w="671200"/>
                <a:gridCol w="671200"/>
                <a:gridCol w="671200"/>
                <a:gridCol w="671200"/>
              </a:tblGrid>
              <a:tr h="4213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000"/>
                        <a:t>Requirements</a:t>
                      </a:r>
                      <a:endParaRPr sz="1000"/>
                    </a:p>
                  </a:txBody>
                  <a:tcPr marT="91425" marB="91425" marR="91425" marL="91425"/>
                </a:tc>
                <a:tc>
                  <a:txBody>
                    <a:bodyPr/>
                    <a:lstStyle/>
                    <a:p>
                      <a:pPr indent="0" lvl="0" marL="0" rtl="0" algn="l">
                        <a:spcBef>
                          <a:spcPts val="0"/>
                        </a:spcBef>
                        <a:spcAft>
                          <a:spcPts val="0"/>
                        </a:spcAft>
                        <a:buNone/>
                      </a:pPr>
                      <a:r>
                        <a:rPr lang="en"/>
                        <a:t>R1</a:t>
                      </a:r>
                      <a:endParaRPr/>
                    </a:p>
                  </a:txBody>
                  <a:tcPr marT="91425" marB="91425" marR="91425" marL="91425"/>
                </a:tc>
                <a:tc>
                  <a:txBody>
                    <a:bodyPr/>
                    <a:lstStyle/>
                    <a:p>
                      <a:pPr indent="0" lvl="0" marL="0" rtl="0" algn="l">
                        <a:spcBef>
                          <a:spcPts val="0"/>
                        </a:spcBef>
                        <a:spcAft>
                          <a:spcPts val="0"/>
                        </a:spcAft>
                        <a:buNone/>
                      </a:pPr>
                      <a:r>
                        <a:rPr lang="en"/>
                        <a:t>R2</a:t>
                      </a:r>
                      <a:endParaRPr/>
                    </a:p>
                  </a:txBody>
                  <a:tcPr marT="91425" marB="91425" marR="91425" marL="91425"/>
                </a:tc>
                <a:tc>
                  <a:txBody>
                    <a:bodyPr/>
                    <a:lstStyle/>
                    <a:p>
                      <a:pPr indent="0" lvl="0" marL="0" rtl="0" algn="l">
                        <a:spcBef>
                          <a:spcPts val="0"/>
                        </a:spcBef>
                        <a:spcAft>
                          <a:spcPts val="0"/>
                        </a:spcAft>
                        <a:buNone/>
                      </a:pPr>
                      <a:r>
                        <a:rPr lang="en"/>
                        <a:t>R3</a:t>
                      </a:r>
                      <a:endParaRPr/>
                    </a:p>
                  </a:txBody>
                  <a:tcPr marT="91425" marB="91425" marR="91425" marL="91425"/>
                </a:tc>
                <a:tc>
                  <a:txBody>
                    <a:bodyPr/>
                    <a:lstStyle/>
                    <a:p>
                      <a:pPr indent="0" lvl="0" marL="0" rtl="0" algn="l">
                        <a:spcBef>
                          <a:spcPts val="0"/>
                        </a:spcBef>
                        <a:spcAft>
                          <a:spcPts val="0"/>
                        </a:spcAft>
                        <a:buNone/>
                      </a:pPr>
                      <a:r>
                        <a:rPr lang="en"/>
                        <a:t>R4</a:t>
                      </a:r>
                      <a:endParaRPr/>
                    </a:p>
                  </a:txBody>
                  <a:tcPr marT="91425" marB="91425" marR="91425" marL="91425"/>
                </a:tc>
                <a:tc>
                  <a:txBody>
                    <a:bodyPr/>
                    <a:lstStyle/>
                    <a:p>
                      <a:pPr indent="0" lvl="0" marL="0" rtl="0" algn="l">
                        <a:spcBef>
                          <a:spcPts val="0"/>
                        </a:spcBef>
                        <a:spcAft>
                          <a:spcPts val="0"/>
                        </a:spcAft>
                        <a:buNone/>
                      </a:pPr>
                      <a:r>
                        <a:rPr lang="en"/>
                        <a:t>R5</a:t>
                      </a:r>
                      <a:endParaRPr/>
                    </a:p>
                  </a:txBody>
                  <a:tcPr marT="91425" marB="91425" marR="91425" marL="91425"/>
                </a:tc>
                <a:tc>
                  <a:txBody>
                    <a:bodyPr/>
                    <a:lstStyle/>
                    <a:p>
                      <a:pPr indent="0" lvl="0" marL="0" rtl="0" algn="l">
                        <a:spcBef>
                          <a:spcPts val="0"/>
                        </a:spcBef>
                        <a:spcAft>
                          <a:spcPts val="0"/>
                        </a:spcAft>
                        <a:buNone/>
                      </a:pPr>
                      <a:r>
                        <a:rPr lang="en"/>
                        <a:t>R6</a:t>
                      </a:r>
                      <a:endParaRPr/>
                    </a:p>
                  </a:txBody>
                  <a:tcPr marT="91425" marB="91425" marR="91425" marL="91425"/>
                </a:tc>
                <a:tc>
                  <a:txBody>
                    <a:bodyPr/>
                    <a:lstStyle/>
                    <a:p>
                      <a:pPr indent="0" lvl="0" marL="0" rtl="0" algn="l">
                        <a:spcBef>
                          <a:spcPts val="0"/>
                        </a:spcBef>
                        <a:spcAft>
                          <a:spcPts val="0"/>
                        </a:spcAft>
                        <a:buNone/>
                      </a:pPr>
                      <a:r>
                        <a:rPr lang="en"/>
                        <a:t>R7</a:t>
                      </a:r>
                      <a:endParaRPr/>
                    </a:p>
                  </a:txBody>
                  <a:tcPr marT="91425" marB="91425" marR="91425" marL="91425"/>
                </a:tc>
                <a:tc>
                  <a:txBody>
                    <a:bodyPr/>
                    <a:lstStyle/>
                    <a:p>
                      <a:pPr indent="0" lvl="0" marL="0" rtl="0" algn="l">
                        <a:spcBef>
                          <a:spcPts val="0"/>
                        </a:spcBef>
                        <a:spcAft>
                          <a:spcPts val="0"/>
                        </a:spcAft>
                        <a:buNone/>
                      </a:pPr>
                      <a:r>
                        <a:rPr lang="en"/>
                        <a:t>R8</a:t>
                      </a:r>
                      <a:endParaRPr/>
                    </a:p>
                  </a:txBody>
                  <a:tcPr marT="91425" marB="91425" marR="91425" marL="91425"/>
                </a:tc>
                <a:tc>
                  <a:txBody>
                    <a:bodyPr/>
                    <a:lstStyle/>
                    <a:p>
                      <a:pPr indent="0" lvl="0" marL="0" rtl="0" algn="l">
                        <a:spcBef>
                          <a:spcPts val="0"/>
                        </a:spcBef>
                        <a:spcAft>
                          <a:spcPts val="0"/>
                        </a:spcAft>
                        <a:buNone/>
                      </a:pPr>
                      <a:r>
                        <a:rPr lang="en"/>
                        <a:t>R9</a:t>
                      </a:r>
                      <a:endParaRPr/>
                    </a:p>
                  </a:txBody>
                  <a:tcPr marT="91425" marB="91425" marR="91425" marL="91425"/>
                </a:tc>
              </a:tr>
              <a:tr h="421300">
                <a:tc>
                  <a:txBody>
                    <a:bodyPr/>
                    <a:lstStyle/>
                    <a:p>
                      <a:pPr indent="0" lvl="0" marL="0" rtl="0" algn="l">
                        <a:spcBef>
                          <a:spcPts val="0"/>
                        </a:spcBef>
                        <a:spcAft>
                          <a:spcPts val="0"/>
                        </a:spcAft>
                        <a:buNone/>
                      </a:pPr>
                      <a:r>
                        <a:rPr lang="en" sz="1000">
                          <a:solidFill>
                            <a:schemeClr val="dk2"/>
                          </a:solidFill>
                        </a:rPr>
                        <a:t>Test Cases</a:t>
                      </a:r>
                      <a:endParaRPr sz="10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2300">
                <a:tc>
                  <a:txBody>
                    <a:bodyPr/>
                    <a:lstStyle/>
                    <a:p>
                      <a:pPr indent="0" lvl="0" marL="0" rtl="0" algn="l">
                        <a:spcBef>
                          <a:spcPts val="0"/>
                        </a:spcBef>
                        <a:spcAft>
                          <a:spcPts val="0"/>
                        </a:spcAft>
                        <a:buNone/>
                      </a:pPr>
                      <a:r>
                        <a:rPr lang="en"/>
                        <a:t>C1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2300">
                <a:tc>
                  <a:txBody>
                    <a:bodyPr/>
                    <a:lstStyle/>
                    <a:p>
                      <a:pPr indent="0" lvl="0" marL="0" rtl="0" algn="l">
                        <a:spcBef>
                          <a:spcPts val="0"/>
                        </a:spcBef>
                        <a:spcAft>
                          <a:spcPts val="0"/>
                        </a:spcAft>
                        <a:buNone/>
                      </a:pPr>
                      <a:r>
                        <a:rPr lang="en"/>
                        <a:t>C2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2300">
                <a:tc>
                  <a:txBody>
                    <a:bodyPr/>
                    <a:lstStyle/>
                    <a:p>
                      <a:pPr indent="0" lvl="0" marL="0" rtl="0" algn="l">
                        <a:spcBef>
                          <a:spcPts val="0"/>
                        </a:spcBef>
                        <a:spcAft>
                          <a:spcPts val="0"/>
                        </a:spcAft>
                        <a:buNone/>
                      </a:pPr>
                      <a:r>
                        <a:rPr lang="en"/>
                        <a:t>C3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9000">
                <a:tc>
                  <a:txBody>
                    <a:bodyPr/>
                    <a:lstStyle/>
                    <a:p>
                      <a:pPr indent="0" lvl="0" marL="0" rtl="0" algn="l">
                        <a:spcBef>
                          <a:spcPts val="0"/>
                        </a:spcBef>
                        <a:spcAft>
                          <a:spcPts val="0"/>
                        </a:spcAft>
                        <a:buNone/>
                      </a:pPr>
                      <a:r>
                        <a:rPr lang="en"/>
                        <a:t>C4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9000">
                <a:tc>
                  <a:txBody>
                    <a:bodyPr/>
                    <a:lstStyle/>
                    <a:p>
                      <a:pPr indent="0" lvl="0" marL="0" rtl="0" algn="l">
                        <a:spcBef>
                          <a:spcPts val="0"/>
                        </a:spcBef>
                        <a:spcAft>
                          <a:spcPts val="0"/>
                        </a:spcAft>
                        <a:buNone/>
                      </a:pPr>
                      <a:r>
                        <a:rPr lang="en"/>
                        <a:t>C5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r>
              <a:tr h="339000">
                <a:tc>
                  <a:txBody>
                    <a:bodyPr/>
                    <a:lstStyle/>
                    <a:p>
                      <a:pPr indent="0" lvl="0" marL="0" rtl="0" algn="l">
                        <a:spcBef>
                          <a:spcPts val="0"/>
                        </a:spcBef>
                        <a:spcAft>
                          <a:spcPts val="0"/>
                        </a:spcAft>
                        <a:buNone/>
                      </a:pPr>
                      <a:r>
                        <a:rPr lang="en"/>
                        <a:t>C6</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42300">
                <a:tc>
                  <a:txBody>
                    <a:bodyPr/>
                    <a:lstStyle/>
                    <a:p>
                      <a:pPr indent="0" lvl="0" marL="0" rtl="0" algn="l">
                        <a:spcBef>
                          <a:spcPts val="0"/>
                        </a:spcBef>
                        <a:spcAft>
                          <a:spcPts val="0"/>
                        </a:spcAft>
                        <a:buNone/>
                      </a:pPr>
                      <a:r>
                        <a:rPr lang="en"/>
                        <a:t>C7</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39000">
                <a:tc>
                  <a:txBody>
                    <a:bodyPr/>
                    <a:lstStyle/>
                    <a:p>
                      <a:pPr indent="0" lvl="0" marL="0" rtl="0" algn="l">
                        <a:spcBef>
                          <a:spcPts val="0"/>
                        </a:spcBef>
                        <a:spcAft>
                          <a:spcPts val="0"/>
                        </a:spcAft>
                        <a:buNone/>
                      </a:pPr>
                      <a:r>
                        <a:rPr lang="en"/>
                        <a:t>C8</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Traceability Matrix (WEBSITE)</a:t>
            </a:r>
            <a:endParaRPr/>
          </a:p>
        </p:txBody>
      </p:sp>
      <p:graphicFrame>
        <p:nvGraphicFramePr>
          <p:cNvPr id="641" name="Google Shape;641;p86"/>
          <p:cNvGraphicFramePr/>
          <p:nvPr/>
        </p:nvGraphicFramePr>
        <p:xfrm>
          <a:off x="869000" y="1219875"/>
          <a:ext cx="3000000" cy="3000000"/>
        </p:xfrm>
        <a:graphic>
          <a:graphicData uri="http://schemas.openxmlformats.org/drawingml/2006/table">
            <a:tbl>
              <a:tblPr>
                <a:noFill/>
                <a:tableStyleId>{CCC01378-8EBE-4D82-8BE2-EA4995AEEF0A}</a:tableStyleId>
              </a:tblPr>
              <a:tblGrid>
                <a:gridCol w="740600"/>
                <a:gridCol w="1069900"/>
                <a:gridCol w="411300"/>
                <a:gridCol w="740600"/>
                <a:gridCol w="740600"/>
                <a:gridCol w="740600"/>
                <a:gridCol w="740600"/>
                <a:gridCol w="740600"/>
                <a:gridCol w="740600"/>
                <a:gridCol w="740600"/>
              </a:tblGrid>
              <a:tr h="4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Requirements</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a:t>R1</a:t>
                      </a:r>
                      <a:endParaRPr/>
                    </a:p>
                  </a:txBody>
                  <a:tcPr marT="91425" marB="91425" marR="91425" marL="91425"/>
                </a:tc>
                <a:tc>
                  <a:txBody>
                    <a:bodyPr/>
                    <a:lstStyle/>
                    <a:p>
                      <a:pPr indent="0" lvl="0" marL="0" rtl="0" algn="l">
                        <a:spcBef>
                          <a:spcPts val="0"/>
                        </a:spcBef>
                        <a:spcAft>
                          <a:spcPts val="0"/>
                        </a:spcAft>
                        <a:buNone/>
                      </a:pPr>
                      <a:r>
                        <a:rPr lang="en"/>
                        <a:t>R2</a:t>
                      </a:r>
                      <a:endParaRPr/>
                    </a:p>
                  </a:txBody>
                  <a:tcPr marT="91425" marB="91425" marR="91425" marL="91425"/>
                </a:tc>
                <a:tc>
                  <a:txBody>
                    <a:bodyPr/>
                    <a:lstStyle/>
                    <a:p>
                      <a:pPr indent="0" lvl="0" marL="0" rtl="0" algn="l">
                        <a:spcBef>
                          <a:spcPts val="0"/>
                        </a:spcBef>
                        <a:spcAft>
                          <a:spcPts val="0"/>
                        </a:spcAft>
                        <a:buNone/>
                      </a:pPr>
                      <a:r>
                        <a:rPr lang="en"/>
                        <a:t>R3</a:t>
                      </a:r>
                      <a:endParaRPr/>
                    </a:p>
                  </a:txBody>
                  <a:tcPr marT="91425" marB="91425" marR="91425" marL="91425"/>
                </a:tc>
                <a:tc>
                  <a:txBody>
                    <a:bodyPr/>
                    <a:lstStyle/>
                    <a:p>
                      <a:pPr indent="0" lvl="0" marL="0" rtl="0" algn="l">
                        <a:spcBef>
                          <a:spcPts val="0"/>
                        </a:spcBef>
                        <a:spcAft>
                          <a:spcPts val="0"/>
                        </a:spcAft>
                        <a:buNone/>
                      </a:pPr>
                      <a:r>
                        <a:rPr lang="en"/>
                        <a:t>R4</a:t>
                      </a:r>
                      <a:endParaRPr/>
                    </a:p>
                  </a:txBody>
                  <a:tcPr marT="91425" marB="91425" marR="91425" marL="91425"/>
                </a:tc>
                <a:tc>
                  <a:txBody>
                    <a:bodyPr/>
                    <a:lstStyle/>
                    <a:p>
                      <a:pPr indent="0" lvl="0" marL="0" rtl="0" algn="l">
                        <a:spcBef>
                          <a:spcPts val="0"/>
                        </a:spcBef>
                        <a:spcAft>
                          <a:spcPts val="0"/>
                        </a:spcAft>
                        <a:buNone/>
                      </a:pPr>
                      <a:r>
                        <a:rPr lang="en"/>
                        <a:t>R5</a:t>
                      </a:r>
                      <a:endParaRPr/>
                    </a:p>
                  </a:txBody>
                  <a:tcPr marT="91425" marB="91425" marR="91425" marL="91425"/>
                </a:tc>
                <a:tc>
                  <a:txBody>
                    <a:bodyPr/>
                    <a:lstStyle/>
                    <a:p>
                      <a:pPr indent="0" lvl="0" marL="0" rtl="0" algn="l">
                        <a:spcBef>
                          <a:spcPts val="0"/>
                        </a:spcBef>
                        <a:spcAft>
                          <a:spcPts val="0"/>
                        </a:spcAft>
                        <a:buNone/>
                      </a:pPr>
                      <a:r>
                        <a:rPr lang="en"/>
                        <a:t>R6</a:t>
                      </a:r>
                      <a:endParaRPr/>
                    </a:p>
                  </a:txBody>
                  <a:tcPr marT="91425" marB="91425" marR="91425" marL="91425"/>
                </a:tc>
                <a:tc>
                  <a:txBody>
                    <a:bodyPr/>
                    <a:lstStyle/>
                    <a:p>
                      <a:pPr indent="0" lvl="0" marL="0" rtl="0" algn="l">
                        <a:spcBef>
                          <a:spcPts val="0"/>
                        </a:spcBef>
                        <a:spcAft>
                          <a:spcPts val="0"/>
                        </a:spcAft>
                        <a:buNone/>
                      </a:pPr>
                      <a:r>
                        <a:rPr lang="en"/>
                        <a:t>R7</a:t>
                      </a:r>
                      <a:endParaRPr/>
                    </a:p>
                  </a:txBody>
                  <a:tcPr marT="91425" marB="91425" marR="91425" marL="91425"/>
                </a:tc>
                <a:tc>
                  <a:txBody>
                    <a:bodyPr/>
                    <a:lstStyle/>
                    <a:p>
                      <a:pPr indent="0" lvl="0" marL="0" rtl="0" algn="l">
                        <a:spcBef>
                          <a:spcPts val="0"/>
                        </a:spcBef>
                        <a:spcAft>
                          <a:spcPts val="0"/>
                        </a:spcAft>
                        <a:buNone/>
                      </a:pPr>
                      <a:r>
                        <a:rPr lang="en"/>
                        <a:t>R8</a:t>
                      </a:r>
                      <a:endParaRPr/>
                    </a:p>
                  </a:txBody>
                  <a:tcPr marT="91425" marB="91425" marR="91425" marL="91425"/>
                </a:tc>
              </a:tr>
              <a:tr h="409475">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Test Case</a:t>
                      </a:r>
                      <a:endParaRPr b="1" sz="11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09475">
                <a:tc>
                  <a:txBody>
                    <a:bodyPr/>
                    <a:lstStyle/>
                    <a:p>
                      <a:pPr indent="0" lvl="0" marL="0" rtl="0" algn="l">
                        <a:spcBef>
                          <a:spcPts val="0"/>
                        </a:spcBef>
                        <a:spcAft>
                          <a:spcPts val="0"/>
                        </a:spcAft>
                        <a:buNone/>
                      </a:pPr>
                      <a:r>
                        <a:rPr lang="en"/>
                        <a:t>C1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09475">
                <a:tc>
                  <a:txBody>
                    <a:bodyPr/>
                    <a:lstStyle/>
                    <a:p>
                      <a:pPr indent="0" lvl="0" marL="0" rtl="0" algn="l">
                        <a:spcBef>
                          <a:spcPts val="0"/>
                        </a:spcBef>
                        <a:spcAft>
                          <a:spcPts val="0"/>
                        </a:spcAft>
                        <a:buNone/>
                      </a:pPr>
                      <a:r>
                        <a:rPr lang="en"/>
                        <a:t>C2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r>
              <a:tr h="409475">
                <a:tc>
                  <a:txBody>
                    <a:bodyPr/>
                    <a:lstStyle/>
                    <a:p>
                      <a:pPr indent="0" lvl="0" marL="0" rtl="0" algn="l">
                        <a:spcBef>
                          <a:spcPts val="0"/>
                        </a:spcBef>
                        <a:spcAft>
                          <a:spcPts val="0"/>
                        </a:spcAft>
                        <a:buNone/>
                      </a:pPr>
                      <a:r>
                        <a:rPr lang="en"/>
                        <a:t>C3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09475">
                <a:tc>
                  <a:txBody>
                    <a:bodyPr/>
                    <a:lstStyle/>
                    <a:p>
                      <a:pPr indent="0" lvl="0" marL="0" rtl="0" algn="l">
                        <a:spcBef>
                          <a:spcPts val="0"/>
                        </a:spcBef>
                        <a:spcAft>
                          <a:spcPts val="0"/>
                        </a:spcAft>
                        <a:buNone/>
                      </a:pPr>
                      <a:r>
                        <a:rPr lang="en"/>
                        <a:t>C4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09475">
                <a:tc>
                  <a:txBody>
                    <a:bodyPr/>
                    <a:lstStyle/>
                    <a:p>
                      <a:pPr indent="0" lvl="0" marL="0" rtl="0" algn="l">
                        <a:spcBef>
                          <a:spcPts val="0"/>
                        </a:spcBef>
                        <a:spcAft>
                          <a:spcPts val="0"/>
                        </a:spcAft>
                        <a:buNone/>
                      </a:pPr>
                      <a:r>
                        <a:rPr lang="en"/>
                        <a:t>C5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409475">
                <a:tc>
                  <a:txBody>
                    <a:bodyPr/>
                    <a:lstStyle/>
                    <a:p>
                      <a:pPr indent="0" lvl="0" marL="0" rtl="0" algn="l">
                        <a:spcBef>
                          <a:spcPts val="0"/>
                        </a:spcBef>
                        <a:spcAft>
                          <a:spcPts val="0"/>
                        </a:spcAft>
                        <a:buNone/>
                      </a:pPr>
                      <a:r>
                        <a:rPr lang="en"/>
                        <a:t>C6</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c>
                  <a:txBody>
                    <a:bodyPr/>
                    <a:lstStyle/>
                    <a:p>
                      <a:pPr indent="0" lvl="0" marL="0" rtl="0" algn="l">
                        <a:spcBef>
                          <a:spcPts val="0"/>
                        </a:spcBef>
                        <a:spcAft>
                          <a:spcPts val="0"/>
                        </a:spcAft>
                        <a:buNone/>
                      </a:pPr>
                      <a:r>
                        <a:rPr lang="en"/>
                        <a:t>X</a:t>
                      </a:r>
                      <a:endParaRPr/>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87"/>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latin typeface="Amatic SC"/>
                <a:ea typeface="Amatic SC"/>
                <a:cs typeface="Amatic SC"/>
                <a:sym typeface="Amatic SC"/>
              </a:rPr>
              <a:t>Stakeholder Management</a:t>
            </a:r>
            <a:endParaRPr sz="8000">
              <a:latin typeface="Amatic SC"/>
              <a:ea typeface="Amatic SC"/>
              <a:cs typeface="Amatic SC"/>
              <a:sym typeface="Amatic SC"/>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cxnSp>
        <p:nvCxnSpPr>
          <p:cNvPr id="651" name="Google Shape;651;p88"/>
          <p:cNvCxnSpPr/>
          <p:nvPr/>
        </p:nvCxnSpPr>
        <p:spPr>
          <a:xfrm rot="10800000">
            <a:off x="4546375" y="563875"/>
            <a:ext cx="49500" cy="4009500"/>
          </a:xfrm>
          <a:prstGeom prst="straightConnector1">
            <a:avLst/>
          </a:prstGeom>
          <a:noFill/>
          <a:ln cap="flat" cmpd="sng" w="9525">
            <a:solidFill>
              <a:schemeClr val="dk2"/>
            </a:solidFill>
            <a:prstDash val="solid"/>
            <a:round/>
            <a:headEnd len="med" w="med" type="none"/>
            <a:tailEnd len="med" w="med" type="triangle"/>
          </a:ln>
        </p:spPr>
      </p:cxnSp>
      <p:cxnSp>
        <p:nvCxnSpPr>
          <p:cNvPr id="652" name="Google Shape;652;p88"/>
          <p:cNvCxnSpPr/>
          <p:nvPr/>
        </p:nvCxnSpPr>
        <p:spPr>
          <a:xfrm flipH="1" rot="10800000">
            <a:off x="2170325" y="2551200"/>
            <a:ext cx="5007300" cy="6210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88"/>
          <p:cNvCxnSpPr/>
          <p:nvPr/>
        </p:nvCxnSpPr>
        <p:spPr>
          <a:xfrm flipH="1">
            <a:off x="2071200" y="2563725"/>
            <a:ext cx="5069100" cy="62100"/>
          </a:xfrm>
          <a:prstGeom prst="straightConnector1">
            <a:avLst/>
          </a:prstGeom>
          <a:noFill/>
          <a:ln cap="flat" cmpd="sng" w="9525">
            <a:solidFill>
              <a:srgbClr val="4A86E8"/>
            </a:solidFill>
            <a:prstDash val="solid"/>
            <a:round/>
            <a:headEnd len="med" w="med" type="none"/>
            <a:tailEnd len="med" w="med" type="triangle"/>
          </a:ln>
        </p:spPr>
      </p:cxnSp>
      <p:cxnSp>
        <p:nvCxnSpPr>
          <p:cNvPr id="654" name="Google Shape;654;p88"/>
          <p:cNvCxnSpPr/>
          <p:nvPr/>
        </p:nvCxnSpPr>
        <p:spPr>
          <a:xfrm>
            <a:off x="4546300" y="706450"/>
            <a:ext cx="61800" cy="3891900"/>
          </a:xfrm>
          <a:prstGeom prst="straightConnector1">
            <a:avLst/>
          </a:prstGeom>
          <a:noFill/>
          <a:ln cap="flat" cmpd="sng" w="9525">
            <a:solidFill>
              <a:srgbClr val="4A86E8"/>
            </a:solidFill>
            <a:prstDash val="solid"/>
            <a:round/>
            <a:headEnd len="med" w="med" type="none"/>
            <a:tailEnd len="med" w="med" type="triangle"/>
          </a:ln>
        </p:spPr>
      </p:cxnSp>
      <p:sp>
        <p:nvSpPr>
          <p:cNvPr id="655" name="Google Shape;655;p88"/>
          <p:cNvSpPr/>
          <p:nvPr/>
        </p:nvSpPr>
        <p:spPr>
          <a:xfrm>
            <a:off x="3410400" y="2812325"/>
            <a:ext cx="260400" cy="2355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8"/>
          <p:cNvSpPr/>
          <p:nvPr/>
        </p:nvSpPr>
        <p:spPr>
          <a:xfrm>
            <a:off x="6254025" y="2812325"/>
            <a:ext cx="260400" cy="2355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8"/>
          <p:cNvSpPr/>
          <p:nvPr/>
        </p:nvSpPr>
        <p:spPr>
          <a:xfrm>
            <a:off x="5624725" y="1797125"/>
            <a:ext cx="260400" cy="2355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8"/>
          <p:cNvSpPr/>
          <p:nvPr/>
        </p:nvSpPr>
        <p:spPr>
          <a:xfrm>
            <a:off x="2845625" y="902400"/>
            <a:ext cx="260400" cy="2355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8"/>
          <p:cNvSpPr/>
          <p:nvPr/>
        </p:nvSpPr>
        <p:spPr>
          <a:xfrm>
            <a:off x="6254025" y="902400"/>
            <a:ext cx="260400" cy="2355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8"/>
          <p:cNvSpPr/>
          <p:nvPr/>
        </p:nvSpPr>
        <p:spPr>
          <a:xfrm>
            <a:off x="5624725" y="3314050"/>
            <a:ext cx="260400" cy="2355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8"/>
          <p:cNvSpPr txBox="1"/>
          <p:nvPr/>
        </p:nvSpPr>
        <p:spPr>
          <a:xfrm>
            <a:off x="545100" y="1048275"/>
            <a:ext cx="531000" cy="31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Roboto Slab"/>
                <a:ea typeface="Roboto Slab"/>
                <a:cs typeface="Roboto Slab"/>
                <a:sym typeface="Roboto Slab"/>
              </a:rPr>
              <a:t>I</a:t>
            </a:r>
            <a:endParaRPr sz="2400">
              <a:solidFill>
                <a:srgbClr val="0000FF"/>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FF"/>
                </a:solidFill>
                <a:latin typeface="Roboto Slab"/>
                <a:ea typeface="Roboto Slab"/>
                <a:cs typeface="Roboto Slab"/>
                <a:sym typeface="Roboto Slab"/>
              </a:rPr>
              <a:t>N</a:t>
            </a:r>
            <a:endParaRPr sz="2400">
              <a:solidFill>
                <a:srgbClr val="0000FF"/>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FF"/>
                </a:solidFill>
                <a:latin typeface="Roboto Slab"/>
                <a:ea typeface="Roboto Slab"/>
                <a:cs typeface="Roboto Slab"/>
                <a:sym typeface="Roboto Slab"/>
              </a:rPr>
              <a:t>F</a:t>
            </a:r>
            <a:endParaRPr sz="2400">
              <a:solidFill>
                <a:srgbClr val="0000FF"/>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FF"/>
                </a:solidFill>
                <a:latin typeface="Roboto Slab"/>
                <a:ea typeface="Roboto Slab"/>
                <a:cs typeface="Roboto Slab"/>
                <a:sym typeface="Roboto Slab"/>
              </a:rPr>
              <a:t>L</a:t>
            </a:r>
            <a:endParaRPr sz="2400">
              <a:solidFill>
                <a:srgbClr val="0000FF"/>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FF"/>
                </a:solidFill>
                <a:latin typeface="Roboto Slab"/>
                <a:ea typeface="Roboto Slab"/>
                <a:cs typeface="Roboto Slab"/>
                <a:sym typeface="Roboto Slab"/>
              </a:rPr>
              <a:t>U</a:t>
            </a:r>
            <a:endParaRPr sz="2400">
              <a:solidFill>
                <a:srgbClr val="0000FF"/>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FF"/>
                </a:solidFill>
                <a:latin typeface="Roboto Slab"/>
                <a:ea typeface="Roboto Slab"/>
                <a:cs typeface="Roboto Slab"/>
                <a:sym typeface="Roboto Slab"/>
              </a:rPr>
              <a:t>E</a:t>
            </a:r>
            <a:endParaRPr sz="2400">
              <a:solidFill>
                <a:srgbClr val="0000FF"/>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FF"/>
                </a:solidFill>
                <a:latin typeface="Roboto Slab"/>
                <a:ea typeface="Roboto Slab"/>
                <a:cs typeface="Roboto Slab"/>
                <a:sym typeface="Roboto Slab"/>
              </a:rPr>
              <a:t>N</a:t>
            </a:r>
            <a:endParaRPr sz="2400">
              <a:solidFill>
                <a:srgbClr val="0000FF"/>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FF"/>
                </a:solidFill>
                <a:latin typeface="Roboto Slab"/>
                <a:ea typeface="Roboto Slab"/>
                <a:cs typeface="Roboto Slab"/>
                <a:sym typeface="Roboto Slab"/>
              </a:rPr>
              <a:t>C</a:t>
            </a:r>
            <a:endParaRPr sz="2400">
              <a:solidFill>
                <a:srgbClr val="0000FF"/>
              </a:solidFill>
              <a:latin typeface="Roboto Slab"/>
              <a:ea typeface="Roboto Slab"/>
              <a:cs typeface="Roboto Slab"/>
              <a:sym typeface="Roboto Slab"/>
            </a:endParaRPr>
          </a:p>
          <a:p>
            <a:pPr indent="0" lvl="0" marL="0" rtl="0" algn="l">
              <a:spcBef>
                <a:spcPts val="0"/>
              </a:spcBef>
              <a:spcAft>
                <a:spcPts val="0"/>
              </a:spcAft>
              <a:buNone/>
            </a:pPr>
            <a:r>
              <a:rPr lang="en" sz="2400">
                <a:solidFill>
                  <a:srgbClr val="0000FF"/>
                </a:solidFill>
                <a:latin typeface="Roboto Slab"/>
                <a:ea typeface="Roboto Slab"/>
                <a:cs typeface="Roboto Slab"/>
                <a:sym typeface="Roboto Slab"/>
              </a:rPr>
              <a:t>E</a:t>
            </a:r>
            <a:endParaRPr sz="2400">
              <a:solidFill>
                <a:srgbClr val="0000FF"/>
              </a:solidFill>
              <a:latin typeface="Roboto Slab"/>
              <a:ea typeface="Roboto Slab"/>
              <a:cs typeface="Roboto Slab"/>
              <a:sym typeface="Roboto Slab"/>
            </a:endParaRPr>
          </a:p>
        </p:txBody>
      </p:sp>
      <p:sp>
        <p:nvSpPr>
          <p:cNvPr id="662" name="Google Shape;662;p88"/>
          <p:cNvSpPr txBox="1"/>
          <p:nvPr/>
        </p:nvSpPr>
        <p:spPr>
          <a:xfrm>
            <a:off x="3242650" y="4682250"/>
            <a:ext cx="28095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FF"/>
                </a:solidFill>
                <a:latin typeface="Roboto Slab"/>
                <a:ea typeface="Roboto Slab"/>
                <a:cs typeface="Roboto Slab"/>
                <a:sym typeface="Roboto Slab"/>
              </a:rPr>
              <a:t>INTEREST</a:t>
            </a:r>
            <a:endParaRPr sz="2400">
              <a:solidFill>
                <a:srgbClr val="0000FF"/>
              </a:solidFill>
              <a:latin typeface="Roboto Slab"/>
              <a:ea typeface="Roboto Slab"/>
              <a:cs typeface="Roboto Slab"/>
              <a:sym typeface="Roboto Slab"/>
            </a:endParaRPr>
          </a:p>
        </p:txBody>
      </p:sp>
      <p:sp>
        <p:nvSpPr>
          <p:cNvPr id="663" name="Google Shape;663;p88"/>
          <p:cNvSpPr txBox="1"/>
          <p:nvPr/>
        </p:nvSpPr>
        <p:spPr>
          <a:xfrm>
            <a:off x="2264250" y="1207975"/>
            <a:ext cx="14064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HCL Team</a:t>
            </a:r>
            <a:endParaRPr>
              <a:latin typeface="Playfair Display"/>
              <a:ea typeface="Playfair Display"/>
              <a:cs typeface="Playfair Display"/>
              <a:sym typeface="Playfair Display"/>
            </a:endParaRPr>
          </a:p>
        </p:txBody>
      </p:sp>
      <p:sp>
        <p:nvSpPr>
          <p:cNvPr id="664" name="Google Shape;664;p88"/>
          <p:cNvSpPr txBox="1"/>
          <p:nvPr/>
        </p:nvSpPr>
        <p:spPr>
          <a:xfrm>
            <a:off x="6764825" y="928450"/>
            <a:ext cx="11181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Our Team</a:t>
            </a:r>
            <a:endParaRPr>
              <a:latin typeface="Playfair Display"/>
              <a:ea typeface="Playfair Display"/>
              <a:cs typeface="Playfair Display"/>
              <a:sym typeface="Playfair Display"/>
            </a:endParaRPr>
          </a:p>
        </p:txBody>
      </p:sp>
      <p:sp>
        <p:nvSpPr>
          <p:cNvPr id="665" name="Google Shape;665;p88"/>
          <p:cNvSpPr txBox="1"/>
          <p:nvPr/>
        </p:nvSpPr>
        <p:spPr>
          <a:xfrm>
            <a:off x="6121875" y="1822975"/>
            <a:ext cx="19848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Student Community</a:t>
            </a:r>
            <a:endParaRPr>
              <a:latin typeface="Playfair Display"/>
              <a:ea typeface="Playfair Display"/>
              <a:cs typeface="Playfair Display"/>
              <a:sym typeface="Playfair Display"/>
            </a:endParaRPr>
          </a:p>
        </p:txBody>
      </p:sp>
      <p:sp>
        <p:nvSpPr>
          <p:cNvPr id="666" name="Google Shape;666;p88"/>
          <p:cNvSpPr txBox="1"/>
          <p:nvPr/>
        </p:nvSpPr>
        <p:spPr>
          <a:xfrm>
            <a:off x="6806750" y="2843275"/>
            <a:ext cx="14064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Blue Circle</a:t>
            </a:r>
            <a:endParaRPr>
              <a:latin typeface="Playfair Display"/>
              <a:ea typeface="Playfair Display"/>
              <a:cs typeface="Playfair Display"/>
              <a:sym typeface="Playfair Display"/>
            </a:endParaRPr>
          </a:p>
        </p:txBody>
      </p:sp>
      <p:sp>
        <p:nvSpPr>
          <p:cNvPr id="667" name="Google Shape;667;p88"/>
          <p:cNvSpPr txBox="1"/>
          <p:nvPr/>
        </p:nvSpPr>
        <p:spPr>
          <a:xfrm>
            <a:off x="6163825" y="3472250"/>
            <a:ext cx="15795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Volunteers</a:t>
            </a:r>
            <a:endParaRPr>
              <a:latin typeface="Playfair Display"/>
              <a:ea typeface="Playfair Display"/>
              <a:cs typeface="Playfair Display"/>
              <a:sym typeface="Playfair Display"/>
            </a:endParaRPr>
          </a:p>
        </p:txBody>
      </p:sp>
      <p:sp>
        <p:nvSpPr>
          <p:cNvPr id="668" name="Google Shape;668;p88"/>
          <p:cNvSpPr txBox="1"/>
          <p:nvPr/>
        </p:nvSpPr>
        <p:spPr>
          <a:xfrm>
            <a:off x="2292200" y="3234625"/>
            <a:ext cx="17892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Mrs Snigdha Biswas</a:t>
            </a:r>
            <a:endParaRPr>
              <a:latin typeface="Playfair Display"/>
              <a:ea typeface="Playfair Display"/>
              <a:cs typeface="Playfair Display"/>
              <a:sym typeface="Playfair Display"/>
            </a:endParaRPr>
          </a:p>
        </p:txBody>
      </p:sp>
      <p:sp>
        <p:nvSpPr>
          <p:cNvPr id="669" name="Google Shape;669;p88"/>
          <p:cNvSpPr txBox="1"/>
          <p:nvPr/>
        </p:nvSpPr>
        <p:spPr>
          <a:xfrm>
            <a:off x="1111125" y="1207975"/>
            <a:ext cx="11181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FF"/>
                </a:solidFill>
                <a:latin typeface="Playfair Display"/>
                <a:ea typeface="Playfair Display"/>
                <a:cs typeface="Playfair Display"/>
                <a:sym typeface="Playfair Display"/>
              </a:rPr>
              <a:t>HIGH</a:t>
            </a:r>
            <a:endParaRPr>
              <a:solidFill>
                <a:srgbClr val="0000FF"/>
              </a:solidFill>
              <a:latin typeface="Playfair Display"/>
              <a:ea typeface="Playfair Display"/>
              <a:cs typeface="Playfair Display"/>
              <a:sym typeface="Playfair Display"/>
            </a:endParaRPr>
          </a:p>
        </p:txBody>
      </p:sp>
      <p:sp>
        <p:nvSpPr>
          <p:cNvPr id="670" name="Google Shape;670;p88"/>
          <p:cNvSpPr txBox="1"/>
          <p:nvPr/>
        </p:nvSpPr>
        <p:spPr>
          <a:xfrm>
            <a:off x="1285750" y="3314050"/>
            <a:ext cx="7968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Playfair Display"/>
                <a:ea typeface="Playfair Display"/>
                <a:cs typeface="Playfair Display"/>
                <a:sym typeface="Playfair Display"/>
              </a:rPr>
              <a:t>LOW</a:t>
            </a:r>
            <a:endParaRPr>
              <a:solidFill>
                <a:srgbClr val="0000FF"/>
              </a:solidFill>
              <a:latin typeface="Playfair Display"/>
              <a:ea typeface="Playfair Display"/>
              <a:cs typeface="Playfair Display"/>
              <a:sym typeface="Playfair Display"/>
            </a:endParaRPr>
          </a:p>
        </p:txBody>
      </p:sp>
      <p:sp>
        <p:nvSpPr>
          <p:cNvPr id="671" name="Google Shape;671;p88"/>
          <p:cNvSpPr txBox="1"/>
          <p:nvPr/>
        </p:nvSpPr>
        <p:spPr>
          <a:xfrm>
            <a:off x="2710050" y="4221075"/>
            <a:ext cx="7968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Playfair Display"/>
                <a:ea typeface="Playfair Display"/>
                <a:cs typeface="Playfair Display"/>
                <a:sym typeface="Playfair Display"/>
              </a:rPr>
              <a:t>LOW</a:t>
            </a:r>
            <a:endParaRPr>
              <a:solidFill>
                <a:srgbClr val="0000FF"/>
              </a:solidFill>
              <a:latin typeface="Playfair Display"/>
              <a:ea typeface="Playfair Display"/>
              <a:cs typeface="Playfair Display"/>
              <a:sym typeface="Playfair Display"/>
            </a:endParaRPr>
          </a:p>
        </p:txBody>
      </p:sp>
      <p:sp>
        <p:nvSpPr>
          <p:cNvPr id="672" name="Google Shape;672;p88"/>
          <p:cNvSpPr txBox="1"/>
          <p:nvPr/>
        </p:nvSpPr>
        <p:spPr>
          <a:xfrm>
            <a:off x="6121875" y="4132175"/>
            <a:ext cx="11181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FF"/>
                </a:solidFill>
                <a:latin typeface="Playfair Display"/>
                <a:ea typeface="Playfair Display"/>
                <a:cs typeface="Playfair Display"/>
                <a:sym typeface="Playfair Display"/>
              </a:rPr>
              <a:t>HIGH</a:t>
            </a:r>
            <a:endParaRPr>
              <a:solidFill>
                <a:srgbClr val="0000FF"/>
              </a:solidFill>
              <a:latin typeface="Playfair Display"/>
              <a:ea typeface="Playfair Display"/>
              <a:cs typeface="Playfair Display"/>
              <a:sym typeface="Playfair Display"/>
            </a:endParaRPr>
          </a:p>
        </p:txBody>
      </p:sp>
      <p:sp>
        <p:nvSpPr>
          <p:cNvPr id="673" name="Google Shape;673;p88"/>
          <p:cNvSpPr txBox="1"/>
          <p:nvPr>
            <p:ph type="title"/>
          </p:nvPr>
        </p:nvSpPr>
        <p:spPr>
          <a:xfrm>
            <a:off x="310825" y="259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 MATRIX</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pic>
        <p:nvPicPr>
          <p:cNvPr id="678" name="Google Shape;678;p89"/>
          <p:cNvPicPr preferRelativeResize="0"/>
          <p:nvPr/>
        </p:nvPicPr>
        <p:blipFill>
          <a:blip r:embed="rId3">
            <a:alphaModFix/>
          </a:blip>
          <a:stretch>
            <a:fillRect/>
          </a:stretch>
        </p:blipFill>
        <p:spPr>
          <a:xfrm>
            <a:off x="1718100" y="828000"/>
            <a:ext cx="5707800" cy="4315499"/>
          </a:xfrm>
          <a:prstGeom prst="rect">
            <a:avLst/>
          </a:prstGeom>
          <a:noFill/>
          <a:ln>
            <a:noFill/>
          </a:ln>
        </p:spPr>
      </p:pic>
      <p:sp>
        <p:nvSpPr>
          <p:cNvPr id="679" name="Google Shape;679;p89"/>
          <p:cNvSpPr txBox="1"/>
          <p:nvPr>
            <p:ph type="title"/>
          </p:nvPr>
        </p:nvSpPr>
        <p:spPr>
          <a:xfrm>
            <a:off x="152400" y="122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 REGISTER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0"/>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latin typeface="Amatic SC"/>
                <a:ea typeface="Amatic SC"/>
                <a:cs typeface="Amatic SC"/>
                <a:sym typeface="Amatic SC"/>
              </a:rPr>
              <a:t>DEFECTS &amp; Future Plans</a:t>
            </a:r>
            <a:endParaRPr sz="8000">
              <a:latin typeface="Amatic SC"/>
              <a:ea typeface="Amatic SC"/>
              <a:cs typeface="Amatic SC"/>
              <a:sym typeface="Amatic SC"/>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91"/>
          <p:cNvSpPr txBox="1"/>
          <p:nvPr>
            <p:ph type="title"/>
          </p:nvPr>
        </p:nvSpPr>
        <p:spPr>
          <a:xfrm>
            <a:off x="265500" y="525900"/>
            <a:ext cx="40452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Defects</a:t>
            </a:r>
            <a:endParaRPr>
              <a:latin typeface="Lobster"/>
              <a:ea typeface="Lobster"/>
              <a:cs typeface="Lobster"/>
              <a:sym typeface="Lobster"/>
            </a:endParaRPr>
          </a:p>
        </p:txBody>
      </p:sp>
      <p:sp>
        <p:nvSpPr>
          <p:cNvPr id="690" name="Google Shape;690;p91"/>
          <p:cNvSpPr txBox="1"/>
          <p:nvPr>
            <p:ph idx="2" type="body"/>
          </p:nvPr>
        </p:nvSpPr>
        <p:spPr>
          <a:xfrm>
            <a:off x="4665700" y="298650"/>
            <a:ext cx="4384500" cy="3966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just">
              <a:spcBef>
                <a:spcPts val="0"/>
              </a:spcBef>
              <a:spcAft>
                <a:spcPts val="0"/>
              </a:spcAft>
              <a:buNone/>
            </a:pPr>
            <a:r>
              <a:t/>
            </a:r>
            <a:endParaRPr sz="1400"/>
          </a:p>
          <a:p>
            <a:pPr indent="-323850" lvl="0" marL="457200" rtl="0" algn="just">
              <a:spcBef>
                <a:spcPts val="1600"/>
              </a:spcBef>
              <a:spcAft>
                <a:spcPts val="0"/>
              </a:spcAft>
              <a:buSzPts val="1500"/>
              <a:buChar char="★"/>
            </a:pPr>
            <a:r>
              <a:rPr lang="en" sz="1500"/>
              <a:t>Appointments can be booked on previous dates</a:t>
            </a:r>
            <a:endParaRPr sz="1500"/>
          </a:p>
          <a:p>
            <a:pPr indent="-323850" lvl="0" marL="457200" rtl="0" algn="just">
              <a:spcBef>
                <a:spcPts val="0"/>
              </a:spcBef>
              <a:spcAft>
                <a:spcPts val="0"/>
              </a:spcAft>
              <a:buSzPts val="1500"/>
              <a:buChar char="★"/>
            </a:pPr>
            <a:r>
              <a:rPr lang="en" sz="1500"/>
              <a:t>On website, error shown in login page is also shown on the signup page and vice versa.</a:t>
            </a:r>
            <a:endParaRPr sz="1500"/>
          </a:p>
          <a:p>
            <a:pPr indent="-323850" lvl="0" marL="457200" rtl="0" algn="just">
              <a:spcBef>
                <a:spcPts val="0"/>
              </a:spcBef>
              <a:spcAft>
                <a:spcPts val="0"/>
              </a:spcAft>
              <a:buSzPts val="1500"/>
              <a:buChar char="★"/>
            </a:pPr>
            <a:r>
              <a:rPr lang="en" sz="1500"/>
              <a:t>No Email verification.</a:t>
            </a:r>
            <a:endParaRPr sz="1500"/>
          </a:p>
          <a:p>
            <a:pPr indent="-323850" lvl="0" marL="457200" rtl="0" algn="just">
              <a:spcBef>
                <a:spcPts val="0"/>
              </a:spcBef>
              <a:spcAft>
                <a:spcPts val="0"/>
              </a:spcAft>
              <a:buSzPts val="1500"/>
              <a:buChar char="★"/>
            </a:pPr>
            <a:r>
              <a:rPr lang="en" sz="1500"/>
              <a:t>Profile picture of user and volunteer not shown on app. Name of volunteer not shown on app.</a:t>
            </a:r>
            <a:endParaRPr sz="1500"/>
          </a:p>
          <a:p>
            <a:pPr indent="-323850" lvl="0" marL="457200" rtl="0" algn="just">
              <a:spcBef>
                <a:spcPts val="0"/>
              </a:spcBef>
              <a:spcAft>
                <a:spcPts val="0"/>
              </a:spcAft>
              <a:buSzPts val="1500"/>
              <a:buChar char="★"/>
            </a:pPr>
            <a:r>
              <a:rPr lang="en" sz="1500"/>
              <a:t>To get the current location on app, two click are required on the locate us tab.</a:t>
            </a:r>
            <a:endParaRPr sz="1500"/>
          </a:p>
          <a:p>
            <a:pPr indent="-323850" lvl="0" marL="457200" rtl="0" algn="just">
              <a:spcBef>
                <a:spcPts val="0"/>
              </a:spcBef>
              <a:spcAft>
                <a:spcPts val="0"/>
              </a:spcAft>
              <a:buSzPts val="1500"/>
              <a:buChar char="★"/>
            </a:pPr>
            <a:r>
              <a:rPr lang="en" sz="1500"/>
              <a:t>Post by volunteer shown as post by “NULL”  on the app.</a:t>
            </a:r>
            <a:endParaRPr sz="1500"/>
          </a:p>
          <a:p>
            <a:pPr indent="-323850" lvl="0" marL="457200" rtl="0" algn="just">
              <a:spcBef>
                <a:spcPts val="0"/>
              </a:spcBef>
              <a:spcAft>
                <a:spcPts val="1600"/>
              </a:spcAft>
              <a:buSzPts val="1500"/>
              <a:buChar char="★"/>
            </a:pPr>
            <a:r>
              <a:rPr lang="en" sz="1500"/>
              <a:t>Questions are auto selected in app.</a:t>
            </a:r>
            <a:endParaRPr sz="1500"/>
          </a:p>
        </p:txBody>
      </p:sp>
      <p:pic>
        <p:nvPicPr>
          <p:cNvPr id="691" name="Google Shape;691;p91"/>
          <p:cNvPicPr preferRelativeResize="0"/>
          <p:nvPr/>
        </p:nvPicPr>
        <p:blipFill>
          <a:blip r:embed="rId3">
            <a:alphaModFix/>
          </a:blip>
          <a:stretch>
            <a:fillRect/>
          </a:stretch>
        </p:blipFill>
        <p:spPr>
          <a:xfrm>
            <a:off x="584750" y="1476375"/>
            <a:ext cx="3406691" cy="3527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359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a:t>
            </a:r>
            <a:endParaRPr/>
          </a:p>
        </p:txBody>
      </p:sp>
      <p:pic>
        <p:nvPicPr>
          <p:cNvPr id="110" name="Google Shape;110;p20"/>
          <p:cNvPicPr preferRelativeResize="0"/>
          <p:nvPr/>
        </p:nvPicPr>
        <p:blipFill rotWithShape="1">
          <a:blip r:embed="rId3">
            <a:alphaModFix/>
          </a:blip>
          <a:srcRect b="19497" l="33726" r="35781" t="16131"/>
          <a:stretch/>
        </p:blipFill>
        <p:spPr>
          <a:xfrm>
            <a:off x="311700" y="1188650"/>
            <a:ext cx="1742625" cy="1925300"/>
          </a:xfrm>
          <a:prstGeom prst="rect">
            <a:avLst/>
          </a:prstGeom>
          <a:noFill/>
          <a:ln>
            <a:noFill/>
          </a:ln>
        </p:spPr>
      </p:pic>
      <p:pic>
        <p:nvPicPr>
          <p:cNvPr id="111" name="Google Shape;111;p20"/>
          <p:cNvPicPr preferRelativeResize="0"/>
          <p:nvPr/>
        </p:nvPicPr>
        <p:blipFill rotWithShape="1">
          <a:blip r:embed="rId4">
            <a:alphaModFix/>
          </a:blip>
          <a:srcRect b="23966" l="35076" r="34538" t="22333"/>
          <a:stretch/>
        </p:blipFill>
        <p:spPr>
          <a:xfrm>
            <a:off x="2685730" y="3098625"/>
            <a:ext cx="1635196" cy="1925300"/>
          </a:xfrm>
          <a:prstGeom prst="rect">
            <a:avLst/>
          </a:prstGeom>
          <a:noFill/>
          <a:ln>
            <a:noFill/>
          </a:ln>
        </p:spPr>
      </p:pic>
      <p:pic>
        <p:nvPicPr>
          <p:cNvPr id="112" name="Google Shape;112;p20"/>
          <p:cNvPicPr preferRelativeResize="0"/>
          <p:nvPr/>
        </p:nvPicPr>
        <p:blipFill>
          <a:blip r:embed="rId5">
            <a:alphaModFix/>
          </a:blip>
          <a:stretch>
            <a:fillRect/>
          </a:stretch>
        </p:blipFill>
        <p:spPr>
          <a:xfrm>
            <a:off x="2395625" y="18297"/>
            <a:ext cx="1925300" cy="1925327"/>
          </a:xfrm>
          <a:prstGeom prst="rect">
            <a:avLst/>
          </a:prstGeom>
          <a:noFill/>
          <a:ln>
            <a:noFill/>
          </a:ln>
        </p:spPr>
      </p:pic>
      <p:pic>
        <p:nvPicPr>
          <p:cNvPr id="113" name="Google Shape;113;p20"/>
          <p:cNvPicPr preferRelativeResize="0"/>
          <p:nvPr/>
        </p:nvPicPr>
        <p:blipFill rotWithShape="1">
          <a:blip r:embed="rId6">
            <a:alphaModFix/>
          </a:blip>
          <a:srcRect b="0" l="31899" r="32441" t="0"/>
          <a:stretch/>
        </p:blipFill>
        <p:spPr>
          <a:xfrm>
            <a:off x="213345" y="3113950"/>
            <a:ext cx="2242505" cy="1860125"/>
          </a:xfrm>
          <a:prstGeom prst="rect">
            <a:avLst/>
          </a:prstGeom>
          <a:noFill/>
          <a:ln>
            <a:noFill/>
          </a:ln>
        </p:spPr>
      </p:pic>
      <p:pic>
        <p:nvPicPr>
          <p:cNvPr id="114" name="Google Shape;114;p20"/>
          <p:cNvPicPr preferRelativeResize="0"/>
          <p:nvPr/>
        </p:nvPicPr>
        <p:blipFill rotWithShape="1">
          <a:blip r:embed="rId7">
            <a:alphaModFix/>
          </a:blip>
          <a:srcRect b="18618" l="0" r="0" t="18460"/>
          <a:stretch/>
        </p:blipFill>
        <p:spPr>
          <a:xfrm>
            <a:off x="6267750" y="1602075"/>
            <a:ext cx="2629029" cy="1654200"/>
          </a:xfrm>
          <a:prstGeom prst="rect">
            <a:avLst/>
          </a:prstGeom>
          <a:noFill/>
          <a:ln>
            <a:noFill/>
          </a:ln>
        </p:spPr>
      </p:pic>
      <p:pic>
        <p:nvPicPr>
          <p:cNvPr id="115" name="Google Shape;115;p20"/>
          <p:cNvPicPr preferRelativeResize="0"/>
          <p:nvPr/>
        </p:nvPicPr>
        <p:blipFill rotWithShape="1">
          <a:blip r:embed="rId8">
            <a:alphaModFix/>
          </a:blip>
          <a:srcRect b="9693" l="0" r="0" t="11436"/>
          <a:stretch/>
        </p:blipFill>
        <p:spPr>
          <a:xfrm>
            <a:off x="5287975" y="3066701"/>
            <a:ext cx="2539700" cy="2003075"/>
          </a:xfrm>
          <a:prstGeom prst="rect">
            <a:avLst/>
          </a:prstGeom>
          <a:noFill/>
          <a:ln>
            <a:noFill/>
          </a:ln>
        </p:spPr>
      </p:pic>
      <p:pic>
        <p:nvPicPr>
          <p:cNvPr id="116" name="Google Shape;116;p20"/>
          <p:cNvPicPr preferRelativeResize="0"/>
          <p:nvPr/>
        </p:nvPicPr>
        <p:blipFill>
          <a:blip r:embed="rId9">
            <a:alphaModFix/>
          </a:blip>
          <a:stretch>
            <a:fillRect/>
          </a:stretch>
        </p:blipFill>
        <p:spPr>
          <a:xfrm>
            <a:off x="5346125" y="359808"/>
            <a:ext cx="3167800" cy="1242266"/>
          </a:xfrm>
          <a:prstGeom prst="rect">
            <a:avLst/>
          </a:prstGeom>
          <a:noFill/>
          <a:ln>
            <a:noFill/>
          </a:ln>
        </p:spPr>
      </p:pic>
      <p:pic>
        <p:nvPicPr>
          <p:cNvPr id="117" name="Google Shape;117;p20"/>
          <p:cNvPicPr preferRelativeResize="0"/>
          <p:nvPr/>
        </p:nvPicPr>
        <p:blipFill rotWithShape="1">
          <a:blip r:embed="rId10">
            <a:alphaModFix/>
          </a:blip>
          <a:srcRect b="0" l="46256" r="0" t="0"/>
          <a:stretch/>
        </p:blipFill>
        <p:spPr>
          <a:xfrm>
            <a:off x="3609350" y="1823779"/>
            <a:ext cx="1925301" cy="149594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92"/>
          <p:cNvSpPr txBox="1"/>
          <p:nvPr>
            <p:ph type="title"/>
          </p:nvPr>
        </p:nvSpPr>
        <p:spPr>
          <a:xfrm>
            <a:off x="265500" y="545350"/>
            <a:ext cx="4045200" cy="79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Future plans</a:t>
            </a:r>
            <a:endParaRPr>
              <a:latin typeface="Lobster"/>
              <a:ea typeface="Lobster"/>
              <a:cs typeface="Lobster"/>
              <a:sym typeface="Lobster"/>
            </a:endParaRPr>
          </a:p>
        </p:txBody>
      </p:sp>
      <p:sp>
        <p:nvSpPr>
          <p:cNvPr id="697" name="Google Shape;697;p92"/>
          <p:cNvSpPr txBox="1"/>
          <p:nvPr>
            <p:ph idx="2" type="body"/>
          </p:nvPr>
        </p:nvSpPr>
        <p:spPr>
          <a:xfrm>
            <a:off x="4939500" y="1009250"/>
            <a:ext cx="4045200" cy="3695100"/>
          </a:xfrm>
          <a:prstGeom prst="rect">
            <a:avLst/>
          </a:prstGeom>
        </p:spPr>
        <p:txBody>
          <a:bodyPr anchorCtr="0" anchor="ctr" bIns="91425" lIns="91425" spcFirstLastPara="1" rIns="91425" wrap="square" tIns="91425">
            <a:noAutofit/>
          </a:bodyPr>
          <a:lstStyle/>
          <a:p>
            <a:pPr indent="-355600" lvl="0" marL="457200" rtl="0" algn="just">
              <a:spcBef>
                <a:spcPts val="0"/>
              </a:spcBef>
              <a:spcAft>
                <a:spcPts val="0"/>
              </a:spcAft>
              <a:buSzPts val="2000"/>
              <a:buChar char="★"/>
            </a:pPr>
            <a:r>
              <a:rPr lang="en" sz="2000"/>
              <a:t>Training module for Volunteers</a:t>
            </a:r>
            <a:endParaRPr sz="2000"/>
          </a:p>
          <a:p>
            <a:pPr indent="-355600" lvl="0" marL="457200" rtl="0" algn="just">
              <a:spcBef>
                <a:spcPts val="0"/>
              </a:spcBef>
              <a:spcAft>
                <a:spcPts val="0"/>
              </a:spcAft>
              <a:buSzPts val="2000"/>
              <a:buChar char="★"/>
            </a:pPr>
            <a:r>
              <a:rPr lang="en" sz="2000"/>
              <a:t>Platform for Professionals to advertise themselves</a:t>
            </a:r>
            <a:endParaRPr sz="2000"/>
          </a:p>
          <a:p>
            <a:pPr indent="0" lvl="0" marL="0" rtl="0" algn="just">
              <a:spcBef>
                <a:spcPts val="1600"/>
              </a:spcBef>
              <a:spcAft>
                <a:spcPts val="1600"/>
              </a:spcAft>
              <a:buNone/>
            </a:pPr>
            <a:r>
              <a:t/>
            </a:r>
            <a:endParaRPr sz="2000"/>
          </a:p>
        </p:txBody>
      </p:sp>
      <p:pic>
        <p:nvPicPr>
          <p:cNvPr id="698" name="Google Shape;698;p92"/>
          <p:cNvPicPr preferRelativeResize="0"/>
          <p:nvPr/>
        </p:nvPicPr>
        <p:blipFill>
          <a:blip r:embed="rId3">
            <a:alphaModFix/>
          </a:blip>
          <a:stretch>
            <a:fillRect/>
          </a:stretch>
        </p:blipFill>
        <p:spPr>
          <a:xfrm>
            <a:off x="151975" y="2016300"/>
            <a:ext cx="4272250" cy="22246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93"/>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latin typeface="Amatic SC"/>
                <a:ea typeface="Amatic SC"/>
                <a:cs typeface="Amatic SC"/>
                <a:sym typeface="Amatic SC"/>
              </a:rPr>
              <a:t>The Team</a:t>
            </a:r>
            <a:endParaRPr sz="9600">
              <a:latin typeface="Amatic SC"/>
              <a:ea typeface="Amatic SC"/>
              <a:cs typeface="Amatic SC"/>
              <a:sym typeface="Amatic SC"/>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4"/>
          <p:cNvSpPr txBox="1"/>
          <p:nvPr>
            <p:ph type="title"/>
          </p:nvPr>
        </p:nvSpPr>
        <p:spPr>
          <a:xfrm>
            <a:off x="265500" y="626875"/>
            <a:ext cx="4045200" cy="81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Lobster"/>
                <a:ea typeface="Lobster"/>
                <a:cs typeface="Lobster"/>
                <a:sym typeface="Lobster"/>
              </a:rPr>
              <a:t>Roles</a:t>
            </a:r>
            <a:endParaRPr>
              <a:latin typeface="Lobster"/>
              <a:ea typeface="Lobster"/>
              <a:cs typeface="Lobster"/>
              <a:sym typeface="Lobster"/>
            </a:endParaRPr>
          </a:p>
        </p:txBody>
      </p:sp>
      <p:sp>
        <p:nvSpPr>
          <p:cNvPr id="709" name="Google Shape;709;p9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61950" lvl="0" marL="457200" marR="0" rtl="0" algn="l">
              <a:lnSpc>
                <a:spcPct val="115000"/>
              </a:lnSpc>
              <a:spcBef>
                <a:spcPts val="0"/>
              </a:spcBef>
              <a:spcAft>
                <a:spcPts val="0"/>
              </a:spcAft>
              <a:buSzPts val="2100"/>
              <a:buChar char="★"/>
            </a:pPr>
            <a:r>
              <a:rPr lang="en" sz="2100"/>
              <a:t>Project Manager: Jyotsana</a:t>
            </a:r>
            <a:endParaRPr sz="2100"/>
          </a:p>
          <a:p>
            <a:pPr indent="-361950" lvl="0" marL="457200" marR="0" rtl="0" algn="l">
              <a:lnSpc>
                <a:spcPct val="115000"/>
              </a:lnSpc>
              <a:spcBef>
                <a:spcPts val="0"/>
              </a:spcBef>
              <a:spcAft>
                <a:spcPts val="0"/>
              </a:spcAft>
              <a:buSzPts val="2100"/>
              <a:buChar char="★"/>
            </a:pPr>
            <a:r>
              <a:rPr lang="en" sz="2100"/>
              <a:t>Scrum Master: Pratiksha</a:t>
            </a:r>
            <a:endParaRPr sz="2100"/>
          </a:p>
          <a:p>
            <a:pPr indent="-361950" lvl="0" marL="457200" marR="0" rtl="0" algn="l">
              <a:lnSpc>
                <a:spcPct val="115000"/>
              </a:lnSpc>
              <a:spcBef>
                <a:spcPts val="0"/>
              </a:spcBef>
              <a:spcAft>
                <a:spcPts val="0"/>
              </a:spcAft>
              <a:buSzPts val="2100"/>
              <a:buChar char="★"/>
            </a:pPr>
            <a:r>
              <a:rPr lang="en" sz="2100"/>
              <a:t>Dev. Team: Rishabh, Ragini, Utkarsh, Rithvik, Raghuram, Raman</a:t>
            </a:r>
            <a:endParaRPr sz="2100"/>
          </a:p>
          <a:p>
            <a:pPr indent="-361950" lvl="0" marL="457200" marR="0" rtl="0" algn="l">
              <a:lnSpc>
                <a:spcPct val="115000"/>
              </a:lnSpc>
              <a:spcBef>
                <a:spcPts val="0"/>
              </a:spcBef>
              <a:spcAft>
                <a:spcPts val="0"/>
              </a:spcAft>
              <a:buSzPts val="2100"/>
              <a:buChar char="★"/>
            </a:pPr>
            <a:r>
              <a:rPr lang="en" sz="2100"/>
              <a:t>Quality Assurance Manager: Kritika</a:t>
            </a:r>
            <a:endParaRPr sz="2100"/>
          </a:p>
          <a:p>
            <a:pPr indent="-361950" lvl="0" marL="457200" marR="0" rtl="0" algn="l">
              <a:lnSpc>
                <a:spcPct val="115000"/>
              </a:lnSpc>
              <a:spcBef>
                <a:spcPts val="0"/>
              </a:spcBef>
              <a:spcAft>
                <a:spcPts val="0"/>
              </a:spcAft>
              <a:buSzPts val="2100"/>
              <a:buChar char="★"/>
            </a:pPr>
            <a:r>
              <a:rPr lang="en" sz="2100"/>
              <a:t>Testers: Gurleen, Vivek</a:t>
            </a:r>
            <a:endParaRPr sz="2100"/>
          </a:p>
        </p:txBody>
      </p:sp>
      <p:sp>
        <p:nvSpPr>
          <p:cNvPr id="710" name="Google Shape;710;p94"/>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pic>
        <p:nvPicPr>
          <p:cNvPr id="711" name="Google Shape;711;p94"/>
          <p:cNvPicPr preferRelativeResize="0"/>
          <p:nvPr/>
        </p:nvPicPr>
        <p:blipFill>
          <a:blip r:embed="rId3">
            <a:alphaModFix/>
          </a:blip>
          <a:stretch>
            <a:fillRect/>
          </a:stretch>
        </p:blipFill>
        <p:spPr>
          <a:xfrm>
            <a:off x="116925" y="1562475"/>
            <a:ext cx="4342327" cy="25185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95"/>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latin typeface="Amatic SC"/>
                <a:ea typeface="Amatic SC"/>
                <a:cs typeface="Amatic SC"/>
                <a:sym typeface="Amatic SC"/>
              </a:rPr>
              <a:t>Thank You!</a:t>
            </a:r>
            <a:endParaRPr sz="9600">
              <a:latin typeface="Amatic SC"/>
              <a:ea typeface="Amatic SC"/>
              <a:cs typeface="Amatic SC"/>
              <a:sym typeface="Amatic SC"/>
            </a:endParaRPr>
          </a:p>
        </p:txBody>
      </p:sp>
      <p:sp>
        <p:nvSpPr>
          <p:cNvPr id="717" name="Google Shape;717;p95"/>
          <p:cNvSpPr txBox="1"/>
          <p:nvPr/>
        </p:nvSpPr>
        <p:spPr>
          <a:xfrm>
            <a:off x="344250" y="396600"/>
            <a:ext cx="26523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00"/>
                </a:highlight>
                <a:latin typeface="Lobster"/>
                <a:ea typeface="Lobster"/>
                <a:cs typeface="Lobster"/>
                <a:sym typeface="Lobster"/>
              </a:rPr>
              <a:t>Questions? Suggestions?</a:t>
            </a:r>
            <a:endParaRPr sz="2400">
              <a:highlight>
                <a:srgbClr val="FFFF00"/>
              </a:highlight>
              <a:latin typeface="Lobster"/>
              <a:ea typeface="Lobster"/>
              <a:cs typeface="Lobster"/>
              <a:sym typeface="Lobs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latin typeface="Amatic SC"/>
                <a:ea typeface="Amatic SC"/>
                <a:cs typeface="Amatic SC"/>
                <a:sym typeface="Amatic SC"/>
              </a:rPr>
              <a:t>FEASIBILITY STUDY</a:t>
            </a:r>
            <a:endParaRPr sz="9600">
              <a:latin typeface="Amatic SC"/>
              <a:ea typeface="Amatic SC"/>
              <a:cs typeface="Amatic SC"/>
              <a:sym typeface="Amatic SC"/>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